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3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A5AE-FF49-480C-961F-EED98CAB424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85" y="159391"/>
            <a:ext cx="7377308" cy="6353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-317811"/>
            <a:ext cx="5313070" cy="359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E74AC-98FE-4E46-9BB5-2E54E4AEA748}"/>
              </a:ext>
            </a:extLst>
          </p:cNvPr>
          <p:cNvSpPr txBox="1"/>
          <p:nvPr/>
        </p:nvSpPr>
        <p:spPr>
          <a:xfrm>
            <a:off x="295959" y="1198636"/>
            <a:ext cx="4150535" cy="586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Congregations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Connected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What is Per Capita? 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 Capita: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annual per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member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apportionment                        ($42.90 for 2022) that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funds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presbytery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synod, and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general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assembly efforts. 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2881"/>
          <a:stretch/>
        </p:blipFill>
        <p:spPr>
          <a:xfrm>
            <a:off x="-1910254" y="15909"/>
            <a:ext cx="6311658" cy="1182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681" y="3505229"/>
            <a:ext cx="4605592" cy="3279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-601" t="-1831" r="-1694" b="299"/>
          <a:stretch/>
        </p:blipFill>
        <p:spPr>
          <a:xfrm>
            <a:off x="7482980" y="2759978"/>
            <a:ext cx="4018325" cy="1006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588" y="-165085"/>
            <a:ext cx="2848392" cy="4389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1319" y="3643803"/>
            <a:ext cx="3892386" cy="29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18" y="291531"/>
            <a:ext cx="4666259" cy="445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E74AC-98FE-4E46-9BB5-2E54E4AEA748}"/>
              </a:ext>
            </a:extLst>
          </p:cNvPr>
          <p:cNvSpPr txBox="1"/>
          <p:nvPr/>
        </p:nvSpPr>
        <p:spPr>
          <a:xfrm>
            <a:off x="340339" y="1413087"/>
            <a:ext cx="69377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1663">
              <a:defRPr/>
            </a:pPr>
            <a:r>
              <a:rPr lang="en-US" sz="3200" b="1" kern="0" dirty="0">
                <a:solidFill>
                  <a:srgbClr val="606290"/>
                </a:solidFill>
              </a:rPr>
              <a:t>Congregations </a:t>
            </a:r>
            <a:r>
              <a:rPr lang="en-US" sz="3200" b="1" kern="0" dirty="0">
                <a:solidFill>
                  <a:srgbClr val="B25B7F"/>
                </a:solidFill>
              </a:rPr>
              <a:t>Connected</a:t>
            </a:r>
          </a:p>
          <a:p>
            <a:pPr defTabSz="591663">
              <a:defRPr/>
            </a:pPr>
            <a:endParaRPr lang="en-US" sz="1400" b="1" kern="0" dirty="0">
              <a:solidFill>
                <a:srgbClr val="B25B7F"/>
              </a:solidFill>
            </a:endParaRPr>
          </a:p>
          <a:p>
            <a:pPr defTabSz="591663">
              <a:defRPr/>
            </a:pPr>
            <a:r>
              <a:rPr lang="en-US" sz="2400" b="1" kern="0" dirty="0">
                <a:solidFill>
                  <a:srgbClr val="B25B7F"/>
                </a:solidFill>
              </a:rPr>
              <a:t>As 1 of 63 congregations in Beaver-Butler Presbytery, your </a:t>
            </a:r>
            <a:r>
              <a:rPr lang="en-US" sz="2400" b="1" kern="0" dirty="0" smtClean="0">
                <a:solidFill>
                  <a:srgbClr val="B25B7F"/>
                </a:solidFill>
              </a:rPr>
              <a:t>church is </a:t>
            </a:r>
            <a:r>
              <a:rPr lang="en-US" sz="2400" b="1" kern="0" dirty="0">
                <a:solidFill>
                  <a:srgbClr val="B25B7F"/>
                </a:solidFill>
              </a:rPr>
              <a:t>part of a larger family that is...</a:t>
            </a:r>
          </a:p>
          <a:p>
            <a:pPr defTabSz="591663">
              <a:defRPr/>
            </a:pPr>
            <a:endParaRPr lang="en-US" sz="1900" b="1" kern="0" dirty="0">
              <a:solidFill>
                <a:srgbClr val="B25B7F"/>
              </a:solidFill>
            </a:endParaRP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enabled by shared resources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strengthened by administrative help 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enlivened through combined ministry 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empowered by valuable training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assisted through transition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connected to regional Synod and national PCUSA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</a:p>
          <a:p>
            <a:pPr defTabSz="591663">
              <a:defRPr/>
            </a:pPr>
            <a:r>
              <a:rPr lang="en-US" sz="2400" kern="0" dirty="0">
                <a:solidFill>
                  <a:prstClr val="black"/>
                </a:solidFill>
              </a:rPr>
              <a:t>  </a:t>
            </a:r>
          </a:p>
          <a:p>
            <a:pPr defTabSz="591663">
              <a:defRPr/>
            </a:pPr>
            <a:endParaRPr lang="en-US" sz="3600" kern="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73" y="4831162"/>
            <a:ext cx="5030862" cy="1526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099" t="-3432" r="2137" b="3432"/>
          <a:stretch/>
        </p:blipFill>
        <p:spPr>
          <a:xfrm>
            <a:off x="345317" y="55540"/>
            <a:ext cx="3494095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87" y="324800"/>
            <a:ext cx="3169286" cy="79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268" y="223476"/>
            <a:ext cx="2275872" cy="24622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143" y="258013"/>
            <a:ext cx="2529766" cy="1909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840" y="1645409"/>
            <a:ext cx="2437338" cy="32091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6147" r="1995" b="5565"/>
          <a:stretch/>
        </p:blipFill>
        <p:spPr>
          <a:xfrm>
            <a:off x="9880178" y="2501580"/>
            <a:ext cx="1665896" cy="1996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31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81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accounting</dc:creator>
  <cp:lastModifiedBy>accounting</cp:lastModifiedBy>
  <cp:revision>18</cp:revision>
  <dcterms:created xsi:type="dcterms:W3CDTF">2021-03-10T01:50:07Z</dcterms:created>
  <dcterms:modified xsi:type="dcterms:W3CDTF">2021-12-21T19:15:26Z</dcterms:modified>
</cp:coreProperties>
</file>