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8" r:id="rId3"/>
    <p:sldId id="307" r:id="rId4"/>
    <p:sldId id="285" r:id="rId5"/>
    <p:sldId id="259" r:id="rId6"/>
    <p:sldId id="262" r:id="rId7"/>
    <p:sldId id="264" r:id="rId8"/>
    <p:sldId id="265" r:id="rId9"/>
    <p:sldId id="266" r:id="rId10"/>
    <p:sldId id="267" r:id="rId11"/>
    <p:sldId id="269" r:id="rId12"/>
    <p:sldId id="273" r:id="rId13"/>
    <p:sldId id="275" r:id="rId14"/>
    <p:sldId id="279" r:id="rId15"/>
    <p:sldId id="281" r:id="rId16"/>
    <p:sldId id="295" r:id="rId17"/>
    <p:sldId id="299" r:id="rId18"/>
    <p:sldId id="304" r:id="rId19"/>
    <p:sldId id="30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5D07B-4A45-47D6-96FB-E2BE0D144F86}" v="9" dt="2021-01-12T18:56:53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02D81-CB32-3647-859B-260CD4E487B7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2618D-2FF6-A74F-A1EA-DA532F93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7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2618D-2FF6-A74F-A1EA-DA532F93B8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0028-2FAA-4549-ACC9-B62885960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78E35-72F0-4C79-912D-BDE40948E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54416-A604-46FC-84E3-1ACBC20F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74881-8687-4688-82EB-4493BE41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2557-9127-47C4-B851-8DDC364B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6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7D954-349F-4D2B-BFBD-4EFB33DA9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AC376-75EF-437C-BE7F-8071FBAD6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BD489-9CAA-4FAB-A713-67B15621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052EB-5899-4DF2-8146-DC39B156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5877C-C3B7-47C4-87A2-E8146C37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3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320814-B903-4F54-946A-029EFF80D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40A4F-EB30-456E-B1B5-7757BFDC1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A8213-84AD-4EC1-955D-C0F4CCA04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879D6-8EA8-424A-84FA-B7D240D71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44086-DA70-4AB8-AAE1-D2D1F783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5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FB915-0461-4144-8E8A-386A16D6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88D5A-AC71-45D9-B69B-3150C7042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F7FD6-C023-483C-ADDE-DFC2F53D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F486D-D62A-4FB1-90B9-ADB61578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DB6C5-1749-4430-A555-8D3C590B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4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C61B-3A5E-4B33-AD2C-91A45F511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D93B3-95DC-4C76-AC3B-0CD38CD60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8C44-51D7-420A-ADAB-A8F7A762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17387-39C3-49CC-AEB5-38240CE7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368E1-95AA-41DC-B5D2-71CCCB87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4B69C-3AEF-4E89-811A-8A683DC1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5D7F5-CF83-4122-BD4A-1CA0E878C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EA2E7-6B9B-40EA-AB7E-4842FB6C2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BABC3-0F9C-4284-A9C5-CBD28C71D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D0F3C-D430-42F7-975A-5F1672EA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98F15-6AB7-481D-A715-D3B0DBE2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3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FD80-B00D-4298-A8C1-7D19B7FE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F938F-A1CC-46FD-8421-8B369CEA9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A92F6-90E9-4A28-B5A6-51E3502AC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B0845-2F37-4A55-99D3-B38824784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E64C56-9337-4E51-89B6-EEEA0D684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6DEC2-8CB8-45B1-AD2A-CE740386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8AB57-4D2B-419F-BBB9-43180C75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AC9C59-6262-4874-AE1E-F48902FF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3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DC78D-66E4-4071-9F8F-A2BF8EA5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4BA32-1BE1-4135-9385-20199095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CB0F6-1234-4FE8-9D28-280B2C40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3AA839-6D53-4514-8B65-AD0DA7DD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6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4EABAB-B9A5-42EB-B9AC-8E7C1D5F2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349C1-7508-4457-AABB-F5F9AF14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EA686-F8C0-4599-9DBE-AB003FF8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9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1EC33-F40D-4B72-A6AA-E7E1A0481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ECA9-653D-44A3-9C0B-04A22F110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D6921-FE0E-459F-9E6E-6DD0CD4C8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952DF-3265-417D-8EB2-079909BE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B675A-EF2B-4D70-874C-E1E045EE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28B32-307E-4E5E-B8F0-12762EFF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2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0816C-09A1-4ECF-AA70-F20330C38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733B0-4EF1-4770-916D-8533836BC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4659D-3514-49C6-85DE-153979A32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EF166-C424-48D0-9CA0-CAC50480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B8A15-EC57-4190-B652-3AD2B9F9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F6746-CA6B-4C3F-90EE-61DF115C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5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8B623-59BD-4D99-9512-8F2531808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8AED3-4149-48A0-A91D-6D03102DE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357E8-8E5B-474B-919F-DE3DDA76E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7AF1-6613-43A2-A8F1-28E836FADFB6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A29DC-507D-4B8B-A10F-52D0B10E2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6462F-56F2-408F-80C0-821737094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AA52-6C7A-4FF5-9652-E3009DC7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896293"/>
            <a:ext cx="63645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00B0F0"/>
                </a:solidFill>
              </a:rPr>
              <a:t>Matthew 25 Invitation</a:t>
            </a:r>
          </a:p>
          <a:p>
            <a:pPr algn="ctr"/>
            <a:endParaRPr lang="en-US" sz="4000" dirty="0"/>
          </a:p>
          <a:p>
            <a:pPr algn="ctr"/>
            <a:r>
              <a:rPr lang="en-US" sz="4000" b="1" dirty="0">
                <a:solidFill>
                  <a:schemeClr val="accent2"/>
                </a:solidFill>
              </a:rPr>
              <a:t>Synod of the Trinity</a:t>
            </a:r>
          </a:p>
          <a:p>
            <a:pPr algn="ctr"/>
            <a:endParaRPr lang="en-US" sz="4000" b="1" dirty="0">
              <a:solidFill>
                <a:schemeClr val="accent2"/>
              </a:solidFill>
            </a:endParaRPr>
          </a:p>
          <a:p>
            <a:pPr algn="ctr"/>
            <a:r>
              <a:rPr lang="en-US" sz="4000" b="1" dirty="0">
                <a:solidFill>
                  <a:schemeClr val="accent2"/>
                </a:solidFill>
              </a:rPr>
              <a:t>Beaver- Butler Presbytery</a:t>
            </a:r>
          </a:p>
        </p:txBody>
      </p:sp>
    </p:spTree>
    <p:extLst>
      <p:ext uri="{BB962C8B-B14F-4D97-AF65-F5344CB8AC3E}">
        <p14:creationId xmlns:p14="http://schemas.microsoft.com/office/powerpoint/2010/main" val="3551375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</a:rPr>
              <a:t>Building Congregational Vitality</a:t>
            </a:r>
          </a:p>
          <a:p>
            <a:pPr algn="ctr"/>
            <a:endParaRPr lang="en-US" sz="3000" dirty="0"/>
          </a:p>
          <a:p>
            <a:pPr algn="ctr"/>
            <a:r>
              <a:rPr lang="en-US" sz="3500" dirty="0"/>
              <a:t>Seven marks to determine a congregation’s level of vitality</a:t>
            </a:r>
          </a:p>
          <a:p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 commitment to forming disciples over every member’s lifetime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Embracing the call to evangelism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 outward focus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Empowering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Spirit-inspired worship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Caring relationships modeled on God’s love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Congregations with healthy systems</a:t>
            </a:r>
          </a:p>
        </p:txBody>
      </p:sp>
    </p:spTree>
    <p:extLst>
      <p:ext uri="{BB962C8B-B14F-4D97-AF65-F5344CB8AC3E}">
        <p14:creationId xmlns:p14="http://schemas.microsoft.com/office/powerpoint/2010/main" val="1794885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92D050"/>
                </a:solidFill>
              </a:rPr>
              <a:t>Dismantling Structural Racism</a:t>
            </a:r>
          </a:p>
          <a:p>
            <a:pPr algn="ctr"/>
            <a:endParaRPr lang="en-US" sz="3000" dirty="0"/>
          </a:p>
          <a:p>
            <a:pPr algn="ctr"/>
            <a:r>
              <a:rPr lang="en-US" sz="3200" dirty="0"/>
              <a:t>Ways structural racism</a:t>
            </a:r>
          </a:p>
          <a:p>
            <a:pPr algn="ctr"/>
            <a:r>
              <a:rPr lang="en-US" sz="3200" dirty="0"/>
              <a:t>is a part of our communities and daily lives:</a:t>
            </a:r>
          </a:p>
        </p:txBody>
      </p:sp>
    </p:spTree>
    <p:extLst>
      <p:ext uri="{BB962C8B-B14F-4D97-AF65-F5344CB8AC3E}">
        <p14:creationId xmlns:p14="http://schemas.microsoft.com/office/powerpoint/2010/main" val="198622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92D050"/>
                </a:solidFill>
              </a:rPr>
              <a:t>Dismantling Structural Racism</a:t>
            </a:r>
          </a:p>
          <a:p>
            <a:pPr algn="ctr"/>
            <a:endParaRPr lang="en-US" sz="3000" dirty="0"/>
          </a:p>
          <a:p>
            <a:pPr algn="ctr"/>
            <a:r>
              <a:rPr lang="en-US" sz="3200" dirty="0"/>
              <a:t>Ways structural racism</a:t>
            </a:r>
          </a:p>
          <a:p>
            <a:pPr algn="ctr"/>
            <a:r>
              <a:rPr lang="en-US" sz="3200" dirty="0"/>
              <a:t>is a part of our systems:</a:t>
            </a:r>
          </a:p>
          <a:p>
            <a:pPr algn="ctr"/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Housing discrimination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Denying access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Food apartheid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Mass incarceration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Environmental racism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71514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accent2"/>
                </a:solidFill>
              </a:rPr>
              <a:t>Eradicating Systemic Poverty</a:t>
            </a:r>
          </a:p>
          <a:p>
            <a:pPr algn="ctr"/>
            <a:endParaRPr lang="en-US" sz="3000" dirty="0"/>
          </a:p>
          <a:p>
            <a:pPr algn="ctr"/>
            <a:r>
              <a:rPr lang="en-US" sz="3200" dirty="0"/>
              <a:t>What is systemic poverty?</a:t>
            </a:r>
          </a:p>
        </p:txBody>
      </p:sp>
    </p:spTree>
    <p:extLst>
      <p:ext uri="{BB962C8B-B14F-4D97-AF65-F5344CB8AC3E}">
        <p14:creationId xmlns:p14="http://schemas.microsoft.com/office/powerpoint/2010/main" val="2044360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accent2"/>
                </a:solidFill>
              </a:rPr>
              <a:t>Eradicating Systemic Poverty</a:t>
            </a:r>
          </a:p>
          <a:p>
            <a:pPr algn="ctr"/>
            <a:endParaRPr lang="en-US" sz="3000" dirty="0"/>
          </a:p>
          <a:p>
            <a:pPr algn="ctr"/>
            <a:r>
              <a:rPr lang="en-US" sz="3200" dirty="0"/>
              <a:t>Systemic poverty is manifested in: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Racism, classism, ageism and sexism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Homelessness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High debt loads and retirement insecurity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Conflict, violence and militarism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Poverty, climate change and ecological injustice </a:t>
            </a:r>
          </a:p>
        </p:txBody>
      </p:sp>
    </p:spTree>
    <p:extLst>
      <p:ext uri="{BB962C8B-B14F-4D97-AF65-F5344CB8AC3E}">
        <p14:creationId xmlns:p14="http://schemas.microsoft.com/office/powerpoint/2010/main" val="2711854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1569C964-1021-47F1-972F-478D46E6E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61" y="474154"/>
            <a:ext cx="7661054" cy="6318923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523738" y="587828"/>
            <a:ext cx="2001747" cy="31258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3048" y="-59862"/>
            <a:ext cx="121889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accent2"/>
                </a:solidFill>
              </a:rPr>
              <a:t>Who’s in?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AA9B5-9109-4B29-BD36-FC481CCBD85C}"/>
              </a:ext>
            </a:extLst>
          </p:cNvPr>
          <p:cNvSpPr txBox="1"/>
          <p:nvPr/>
        </p:nvSpPr>
        <p:spPr>
          <a:xfrm>
            <a:off x="5957180" y="4028792"/>
            <a:ext cx="5966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B0F0"/>
                </a:solidFill>
              </a:rPr>
              <a:t>Synod of the Trinity</a:t>
            </a:r>
          </a:p>
          <a:p>
            <a:pPr algn="ctr"/>
            <a:r>
              <a:rPr lang="en-US" sz="3000" b="1" dirty="0">
                <a:solidFill>
                  <a:srgbClr val="00B0F0"/>
                </a:solidFill>
              </a:rPr>
              <a:t>Beaver-Butler Presbytery</a:t>
            </a:r>
          </a:p>
        </p:txBody>
      </p:sp>
    </p:spTree>
    <p:extLst>
      <p:ext uri="{BB962C8B-B14F-4D97-AF65-F5344CB8AC3E}">
        <p14:creationId xmlns:p14="http://schemas.microsoft.com/office/powerpoint/2010/main" val="414739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896293"/>
            <a:ext cx="648228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</a:rPr>
              <a:t>Building Congregational Vitality</a:t>
            </a:r>
          </a:p>
          <a:p>
            <a:pPr algn="ctr"/>
            <a:endParaRPr lang="en-US" sz="45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92D050"/>
                </a:solidFill>
              </a:rPr>
              <a:t>Parker PC (Beaver-Butler)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accent2"/>
                </a:solidFill>
              </a:rPr>
              <a:t>Biblical literacy program</a:t>
            </a:r>
          </a:p>
        </p:txBody>
      </p:sp>
    </p:spTree>
    <p:extLst>
      <p:ext uri="{BB962C8B-B14F-4D97-AF65-F5344CB8AC3E}">
        <p14:creationId xmlns:p14="http://schemas.microsoft.com/office/powerpoint/2010/main" val="3916906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896293"/>
            <a:ext cx="64822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92D050"/>
                </a:solidFill>
              </a:rPr>
              <a:t>Dismantling Structural Racism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B0F0"/>
                </a:solidFill>
              </a:rPr>
              <a:t>Synod of the Trinity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accent2"/>
                </a:solidFill>
              </a:rPr>
              <a:t>Freedom Grants</a:t>
            </a:r>
          </a:p>
        </p:txBody>
      </p:sp>
    </p:spTree>
    <p:extLst>
      <p:ext uri="{BB962C8B-B14F-4D97-AF65-F5344CB8AC3E}">
        <p14:creationId xmlns:p14="http://schemas.microsoft.com/office/powerpoint/2010/main" val="3695583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896293"/>
            <a:ext cx="648228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accent2"/>
                </a:solidFill>
              </a:rPr>
              <a:t>Eradicating Systemic Poverty</a:t>
            </a:r>
          </a:p>
          <a:p>
            <a:pPr algn="ctr"/>
            <a:endParaRPr lang="en-US" sz="45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B0F0"/>
                </a:solidFill>
              </a:rPr>
              <a:t>Many congregations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92D050"/>
                </a:solidFill>
              </a:rPr>
              <a:t>Food pantries/food boxes</a:t>
            </a:r>
          </a:p>
        </p:txBody>
      </p:sp>
    </p:spTree>
    <p:extLst>
      <p:ext uri="{BB962C8B-B14F-4D97-AF65-F5344CB8AC3E}">
        <p14:creationId xmlns:p14="http://schemas.microsoft.com/office/powerpoint/2010/main" val="1710167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26C6D-384A-034E-B70C-BD931F95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7E231-6B89-F348-800B-77EE05D7E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436" y="365125"/>
            <a:ext cx="6962868" cy="58118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IF: Energy flows where attention goes.”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AND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‘</a:t>
            </a:r>
            <a:r>
              <a:rPr lang="en-US" sz="3000" b="1" dirty="0">
                <a:solidFill>
                  <a:srgbClr val="0070C0"/>
                </a:solidFill>
              </a:rPr>
              <a:t>… where your treasure is, there your heart will be also. </a:t>
            </a:r>
            <a:r>
              <a:rPr lang="en-US" dirty="0">
                <a:solidFill>
                  <a:srgbClr val="0070C0"/>
                </a:solidFill>
              </a:rPr>
              <a:t>‘                   </a:t>
            </a:r>
            <a:r>
              <a:rPr lang="en-US" b="1" baseline="30000" dirty="0">
                <a:solidFill>
                  <a:srgbClr val="0070C0"/>
                </a:solidFill>
              </a:rPr>
              <a:t>Matthew 6:21 </a:t>
            </a:r>
          </a:p>
          <a:p>
            <a:pPr marL="0" indent="0">
              <a:buNone/>
            </a:pPr>
            <a:endParaRPr lang="en-US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00B050"/>
                </a:solidFill>
              </a:rPr>
              <a:t>Then this </a:t>
            </a:r>
            <a:r>
              <a:rPr lang="en-US" dirty="0">
                <a:solidFill>
                  <a:srgbClr val="00B050"/>
                </a:solidFill>
              </a:rPr>
              <a:t>invitation is a framework or pathway to explore what God is calling us to do in our work as congregations and as a presbytery. Let us inspire each other to think about how we can focus our attention on the goals of Matthew 25 so that energy may flow toward these priorities of faith.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Please share your congregation’s response to the M25 invitation with MCM. 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C9023E0C-2E5B-EA45-9C68-AE67F58328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142525" y="0"/>
            <a:ext cx="4390911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1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262551" y="90532"/>
            <a:ext cx="1119913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00B0F0"/>
                </a:solidFill>
              </a:rPr>
              <a:t>Matthew 25:37-40</a:t>
            </a:r>
          </a:p>
          <a:p>
            <a:pPr algn="ctr"/>
            <a:endParaRPr lang="en-US" sz="2500" dirty="0"/>
          </a:p>
          <a:p>
            <a:pPr algn="ctr"/>
            <a:r>
              <a:rPr lang="en-US" sz="4000" baseline="30000" dirty="0">
                <a:solidFill>
                  <a:srgbClr val="00B050"/>
                </a:solidFill>
              </a:rPr>
              <a:t>37 </a:t>
            </a:r>
            <a:r>
              <a:rPr lang="en-US" sz="4000" dirty="0">
                <a:solidFill>
                  <a:srgbClr val="00B050"/>
                </a:solidFill>
              </a:rPr>
              <a:t>Then the righteous will answer him, “Lord, when was it that we saw you hungry and gave you food, or thirsty and gave you something to drink? </a:t>
            </a:r>
            <a:r>
              <a:rPr lang="en-US" sz="4000" baseline="30000" dirty="0">
                <a:solidFill>
                  <a:srgbClr val="00B050"/>
                </a:solidFill>
              </a:rPr>
              <a:t>38 </a:t>
            </a:r>
            <a:r>
              <a:rPr lang="en-US" sz="4000" dirty="0">
                <a:solidFill>
                  <a:srgbClr val="00B050"/>
                </a:solidFill>
              </a:rPr>
              <a:t>And when was it that we saw you a stranger and welcomed you, or naked and gave you clothing? </a:t>
            </a:r>
            <a:r>
              <a:rPr lang="en-US" sz="4000" baseline="30000" dirty="0">
                <a:solidFill>
                  <a:srgbClr val="00B050"/>
                </a:solidFill>
              </a:rPr>
              <a:t>39 </a:t>
            </a:r>
            <a:r>
              <a:rPr lang="en-US" sz="4000" dirty="0">
                <a:solidFill>
                  <a:srgbClr val="00B050"/>
                </a:solidFill>
              </a:rPr>
              <a:t>And when was it that we saw you sick or in prison and visited you?” </a:t>
            </a:r>
            <a:r>
              <a:rPr lang="en-US" sz="4000" baseline="30000" dirty="0">
                <a:solidFill>
                  <a:srgbClr val="00B050"/>
                </a:solidFill>
              </a:rPr>
              <a:t>40 </a:t>
            </a:r>
            <a:r>
              <a:rPr lang="en-US" sz="4000" dirty="0">
                <a:solidFill>
                  <a:srgbClr val="00B050"/>
                </a:solidFill>
              </a:rPr>
              <a:t>And the king will answer them, “Truly I tell you, just as you did it to one of the least of these who are members of my family,</a:t>
            </a:r>
            <a:r>
              <a:rPr lang="en-US" sz="4000" baseline="30000" dirty="0">
                <a:solidFill>
                  <a:srgbClr val="00B050"/>
                </a:solidFill>
              </a:rPr>
              <a:t> </a:t>
            </a:r>
            <a:r>
              <a:rPr lang="en-US" sz="4000" dirty="0">
                <a:solidFill>
                  <a:srgbClr val="00B050"/>
                </a:solidFill>
              </a:rPr>
              <a:t>you did it to me.”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58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896293"/>
            <a:ext cx="63645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</a:rPr>
              <a:t>Building Congregational Vitality</a:t>
            </a:r>
          </a:p>
          <a:p>
            <a:pPr algn="ctr"/>
            <a:endParaRPr lang="en-US" sz="4500" b="1" dirty="0">
              <a:solidFill>
                <a:srgbClr val="00B0F0"/>
              </a:solidFill>
            </a:endParaRPr>
          </a:p>
          <a:p>
            <a:pPr algn="ctr"/>
            <a:r>
              <a:rPr lang="en-US" sz="4500" b="1" dirty="0">
                <a:solidFill>
                  <a:srgbClr val="92D050"/>
                </a:solidFill>
              </a:rPr>
              <a:t>Dismantling Structural Racism</a:t>
            </a:r>
          </a:p>
          <a:p>
            <a:pPr algn="ctr"/>
            <a:endParaRPr lang="en-US" sz="4500" b="1" dirty="0">
              <a:solidFill>
                <a:srgbClr val="00B0F0"/>
              </a:solidFill>
            </a:endParaRPr>
          </a:p>
          <a:p>
            <a:pPr algn="ctr"/>
            <a:r>
              <a:rPr lang="en-US" sz="4500" b="1" dirty="0">
                <a:solidFill>
                  <a:schemeClr val="accent2"/>
                </a:solidFill>
              </a:rPr>
              <a:t>Eradicating Systemic Poverty</a:t>
            </a:r>
          </a:p>
        </p:txBody>
      </p:sp>
    </p:spTree>
    <p:extLst>
      <p:ext uri="{BB962C8B-B14F-4D97-AF65-F5344CB8AC3E}">
        <p14:creationId xmlns:p14="http://schemas.microsoft.com/office/powerpoint/2010/main" val="205638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</a:rPr>
              <a:t>Building Congregational Vitality</a:t>
            </a:r>
          </a:p>
          <a:p>
            <a:pPr algn="ctr"/>
            <a:endParaRPr lang="en-US" sz="4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/>
              <a:t>Spiritual strength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/>
              <a:t>A congregation’s capacity for purposeful mission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2146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</a:rPr>
              <a:t>Building Congregational Vitality</a:t>
            </a:r>
          </a:p>
          <a:p>
            <a:pPr algn="ctr"/>
            <a:endParaRPr lang="en-US" sz="3000" dirty="0"/>
          </a:p>
          <a:p>
            <a:pPr algn="ctr"/>
            <a:r>
              <a:rPr lang="en-US" sz="3500" dirty="0"/>
              <a:t>Seven marks to determine a congregation’s level of vitality</a:t>
            </a:r>
          </a:p>
          <a:p>
            <a:endParaRPr lang="en-US" sz="35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2392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</a:rPr>
              <a:t>Building Congregational Vitality</a:t>
            </a:r>
          </a:p>
          <a:p>
            <a:pPr algn="ctr"/>
            <a:endParaRPr lang="en-US" sz="3000" dirty="0"/>
          </a:p>
          <a:p>
            <a:pPr algn="ctr"/>
            <a:r>
              <a:rPr lang="en-US" sz="3500" dirty="0"/>
              <a:t>Seven marks to determine a congregation’s level of vitality</a:t>
            </a:r>
          </a:p>
          <a:p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 commitment to forming disciples over every member’s lifetime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Embracing the call to evangelism</a:t>
            </a:r>
          </a:p>
        </p:txBody>
      </p:sp>
    </p:spTree>
    <p:extLst>
      <p:ext uri="{BB962C8B-B14F-4D97-AF65-F5344CB8AC3E}">
        <p14:creationId xmlns:p14="http://schemas.microsoft.com/office/powerpoint/2010/main" val="34780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</a:rPr>
              <a:t>Building Congregational Vitality</a:t>
            </a:r>
          </a:p>
          <a:p>
            <a:pPr algn="ctr"/>
            <a:endParaRPr lang="en-US" sz="3000" dirty="0"/>
          </a:p>
          <a:p>
            <a:pPr algn="ctr"/>
            <a:r>
              <a:rPr lang="en-US" sz="3500" dirty="0"/>
              <a:t>Seven marks to determine a congregation’s level of vitality</a:t>
            </a:r>
          </a:p>
          <a:p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 commitment to forming disciples over every member’s lifetime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Embracing the call to evangelism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 outward focus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Empowering members</a:t>
            </a:r>
          </a:p>
        </p:txBody>
      </p:sp>
    </p:spTree>
    <p:extLst>
      <p:ext uri="{BB962C8B-B14F-4D97-AF65-F5344CB8AC3E}">
        <p14:creationId xmlns:p14="http://schemas.microsoft.com/office/powerpoint/2010/main" val="208482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</a:rPr>
              <a:t>Building Congregational Vitality</a:t>
            </a:r>
          </a:p>
          <a:p>
            <a:pPr algn="ctr"/>
            <a:endParaRPr lang="en-US" sz="3000" dirty="0"/>
          </a:p>
          <a:p>
            <a:pPr algn="ctr"/>
            <a:r>
              <a:rPr lang="en-US" sz="3500" dirty="0"/>
              <a:t>Seven marks to determine a congregation’s level of vitality</a:t>
            </a:r>
          </a:p>
          <a:p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 commitment to forming disciples over every member’s lifetime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Embracing the call to evangelism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 outward focus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Empowering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Spirit-inspired worship</a:t>
            </a:r>
          </a:p>
        </p:txBody>
      </p:sp>
    </p:spTree>
    <p:extLst>
      <p:ext uri="{BB962C8B-B14F-4D97-AF65-F5344CB8AC3E}">
        <p14:creationId xmlns:p14="http://schemas.microsoft.com/office/powerpoint/2010/main" val="363792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99B7CAA-709E-4445-9F0F-1AECF849B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r="63985" b="-1"/>
          <a:stretch/>
        </p:blipFill>
        <p:spPr>
          <a:xfrm>
            <a:off x="20" y="1282"/>
            <a:ext cx="4390911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75213-F55B-4364-BD5D-42B7DD526703}"/>
              </a:ext>
            </a:extLst>
          </p:cNvPr>
          <p:cNvSpPr txBox="1"/>
          <p:nvPr/>
        </p:nvSpPr>
        <p:spPr>
          <a:xfrm>
            <a:off x="5495453" y="126755"/>
            <a:ext cx="6364587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B0F0"/>
                </a:solidFill>
              </a:rPr>
              <a:t>Building Congregational Vitality</a:t>
            </a:r>
          </a:p>
          <a:p>
            <a:pPr algn="ctr"/>
            <a:endParaRPr lang="en-US" sz="3000" dirty="0"/>
          </a:p>
          <a:p>
            <a:pPr algn="ctr"/>
            <a:r>
              <a:rPr lang="en-US" sz="3500" dirty="0"/>
              <a:t>Seven marks to determine a congregation’s level of vitality</a:t>
            </a:r>
          </a:p>
          <a:p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 commitment to forming disciples over every member’s lifetime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Embracing the call to evangelism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 outward focus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Empowering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Spirit-inspired worship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Caring relationships modeled on God’s love</a:t>
            </a:r>
          </a:p>
        </p:txBody>
      </p:sp>
    </p:spTree>
    <p:extLst>
      <p:ext uri="{BB962C8B-B14F-4D97-AF65-F5344CB8AC3E}">
        <p14:creationId xmlns:p14="http://schemas.microsoft.com/office/powerpoint/2010/main" val="232271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545</Words>
  <Application>Microsoft Macintosh PowerPoint</Application>
  <PresentationFormat>Widescreen</PresentationFormat>
  <Paragraphs>110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Givler</dc:creator>
  <cp:lastModifiedBy>Beth Wierman</cp:lastModifiedBy>
  <cp:revision>16</cp:revision>
  <dcterms:created xsi:type="dcterms:W3CDTF">2021-01-11T21:02:39Z</dcterms:created>
  <dcterms:modified xsi:type="dcterms:W3CDTF">2021-10-27T15:40:08Z</dcterms:modified>
</cp:coreProperties>
</file>