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B"/>
    <a:srgbClr val="663300"/>
    <a:srgbClr val="DAB342"/>
    <a:srgbClr val="EFF2D7"/>
    <a:srgbClr val="606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7EB59-6BE9-4A2F-A77C-0931BE89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D715C9-EDD8-45C9-A5CD-CBA9B1AE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122C7-5A93-494F-84D7-2C1683EC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40C77A-1B1F-44AD-AD3B-20B0D0B4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8AD941-0BD9-4E5A-B1E9-8CA7573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416C9-77D9-4DFF-B8F4-A469342E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E20DB0-9F89-4FDF-85A9-54BEE912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8D7851-6903-494E-B524-A9AF9038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120CA-8385-402D-9F0D-AD5C649B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950FFF-89B1-4A25-92E6-FAFE4763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2D4E9A-CB6E-48CA-A7F2-06CA0B37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2A4647-AFEA-4760-A3E1-6E8CE1F2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F0E4D6-0E2C-4D18-9031-9E884484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1D807-643A-4C5B-A1CA-B53FAA5A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D23C40-BB41-4E61-BFBE-0D0AF693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37F9F-1484-4F06-BDF2-F62FCD72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9FE188-5C33-4A9C-9CE4-093D2C1F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A453CE-FF60-4A40-901E-134419D1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4D86C3-7676-490C-84AA-6BB2AF50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926B1-3644-4792-9129-E3C83799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3A019-5ACA-4CE8-BF7A-B8C00CCB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AA6963-3F4D-4461-9665-139A4E84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7256E8-040F-4404-BFA7-BF8113E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D7A719-CF3F-4CBF-A95D-D9AD4A7F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BBC26-07C3-4575-BB4A-F9780D99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09FE5-4779-48CB-A95C-1B7B8487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DB131-E867-4B0D-8674-579B2031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9FF39D-02FC-4536-8E0D-DAEF9AC9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D50970-EE34-451E-BF49-09006846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0C5EB7-3ADA-456B-9406-C266805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430729-C3BC-4DCF-9FFE-38BF80A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0706A-F092-4003-8AA6-30C594E3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7662A8-899A-42DC-B140-E9E87E77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BF6B07-7C35-4CD2-9FF0-813DBAEE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FAB211-575A-4C87-B13D-AF75B979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4E27B-47EC-4C48-B9B9-74C57F702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074B96-8ACC-495B-8BFB-26AABD61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B09D664-2EA3-4C38-99FE-C6B1E2BF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E525FC9-C983-4BA1-9AE8-2335B010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BBBA0-1AC1-4A4A-BE5E-5A19744F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F90885-ECFF-4836-8280-4D0DA4C8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A95D93-9B50-4F92-A892-311E7722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1B99B2-ED8C-4886-8564-CB80EE25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1659A2-AF9A-4347-89F0-3A4D88F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CC3C94-85E1-4E39-90B7-AFBEBF8C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D41F96-27EE-4E30-BB1A-FBB2E32F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DBCCC-D1F9-455D-9AA7-DB4C30FB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8E7CE8-6786-4EAD-A547-43BF7278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887D6A-ECFA-48CE-A478-44427EAE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80E101-06AA-43CC-976D-D49CE8E2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4D2110-98C5-4D79-9C8B-1274EC8E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3E1305-19DF-48BB-B165-CD6DE1A0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52953-063B-465A-91F1-B78184B7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5214E5-180D-4BEC-B954-BE68D3634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EB09F5-4AFE-460F-B081-E77A5B803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3D2628-9DD4-469C-AE33-69DEBBE4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A7956C-06F2-47B1-8D12-897D1231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F8AD78-5CD3-49E3-8A1C-92298B71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67188C-E5E7-4AF7-A3FD-8B74A20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C0EFC9-433B-486B-AFFF-22568E41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51DBCC-FB5D-4FBB-BED6-472B784EA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834B-A51A-405F-AC6C-3E9E725AE6E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32015-80B4-45BE-9380-14CA09C95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2CDDDD-FCB9-4480-9E3D-0412A9CA3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5" y="1460993"/>
            <a:ext cx="1274174" cy="42417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41543" y="1460435"/>
            <a:ext cx="1273255" cy="3737731"/>
          </a:xfrm>
          <a:prstGeom prst="rect">
            <a:avLst/>
          </a:prstGeom>
          <a:gradFill flip="none" rotWithShape="1">
            <a:gsLst>
              <a:gs pos="0">
                <a:srgbClr val="DAB342">
                  <a:tint val="66000"/>
                  <a:satMod val="160000"/>
                </a:srgbClr>
              </a:gs>
              <a:gs pos="50000">
                <a:srgbClr val="DAB342">
                  <a:tint val="44500"/>
                  <a:satMod val="160000"/>
                </a:srgbClr>
              </a:gs>
              <a:gs pos="100000">
                <a:srgbClr val="DAB3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551753" y="220655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Congregations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out to your Executive and Presbytery Officers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ABE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1ADFE6C-FFF7-4F31-9CBD-B26A31F01585}"/>
              </a:ext>
            </a:extLst>
          </p:cNvPr>
          <p:cNvSpPr txBox="1"/>
          <p:nvPr/>
        </p:nvSpPr>
        <p:spPr>
          <a:xfrm>
            <a:off x="1588451" y="1456841"/>
            <a:ext cx="48005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Dr. Tom Harmon,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 Presbyter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executivepresbyter@beaverbutler.org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Focuses Presbytery vision and oversees staff and office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Supports Presbytery churches, pastors, and ministries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Encourages development of future church leaders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Engages with community ecumenical partners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5C914EE-E660-4C1C-A151-5A16EB76B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" t="1" r="5344" b="14620"/>
          <a:stretch/>
        </p:blipFill>
        <p:spPr>
          <a:xfrm>
            <a:off x="415253" y="1619480"/>
            <a:ext cx="1008528" cy="11307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02891D-BE99-48AD-A70C-6FFE7E486638}"/>
              </a:ext>
            </a:extLst>
          </p:cNvPr>
          <p:cNvSpPr txBox="1"/>
          <p:nvPr/>
        </p:nvSpPr>
        <p:spPr>
          <a:xfrm>
            <a:off x="1588451" y="2973711"/>
            <a:ext cx="50732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Randall Kemp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Clow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statedclerk@beaverbutler.org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724-378-3751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Addresses questions of polity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5A55B5-B084-40E7-A825-CBFC141D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7" y="4287960"/>
            <a:ext cx="1183936" cy="13474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BD070F-9964-4623-8F56-973797BE8061}"/>
              </a:ext>
            </a:extLst>
          </p:cNvPr>
          <p:cNvSpPr txBox="1"/>
          <p:nvPr/>
        </p:nvSpPr>
        <p:spPr>
          <a:xfrm>
            <a:off x="1569237" y="4330842"/>
            <a:ext cx="496996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James Steiner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Assistant 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assistantclerk@beaverbutler.org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724-579-4507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Presbytery meeting minutes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Stated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Clerk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34597D4-9402-46AC-A99D-B16C2C7A6540}"/>
              </a:ext>
            </a:extLst>
          </p:cNvPr>
          <p:cNvSpPr txBox="1"/>
          <p:nvPr/>
        </p:nvSpPr>
        <p:spPr>
          <a:xfrm>
            <a:off x="7323804" y="1423868"/>
            <a:ext cx="47043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Elder Lauren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Treasurer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laurencesnales@beaverbutler.org  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church treasurer training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with financial matters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328" b="18883"/>
          <a:stretch/>
        </p:blipFill>
        <p:spPr>
          <a:xfrm>
            <a:off x="412083" y="2936310"/>
            <a:ext cx="1042404" cy="12015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25444" y="2640669"/>
            <a:ext cx="6359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 Dennis Krebs, Presbytery Moderator</a:t>
            </a:r>
          </a:p>
          <a:p>
            <a:r>
              <a:rPr lang="en-US" sz="1400" dirty="0" smtClean="0"/>
              <a:t>denniskrebs64@yahoo.com </a:t>
            </a:r>
          </a:p>
          <a:p>
            <a:r>
              <a:rPr lang="en-US" sz="1400" dirty="0" smtClean="0"/>
              <a:t>H: 724-336-5770  C: 724-614-6427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Presides </a:t>
            </a:r>
            <a:r>
              <a:rPr lang="en-US" sz="1400" dirty="0"/>
              <a:t>over </a:t>
            </a:r>
            <a:r>
              <a:rPr lang="en-US" sz="1400" dirty="0" smtClean="0"/>
              <a:t>regular and </a:t>
            </a:r>
            <a:r>
              <a:rPr lang="en-US" sz="1400" dirty="0"/>
              <a:t>called </a:t>
            </a:r>
            <a:r>
              <a:rPr lang="en-US" sz="1400" dirty="0" smtClean="0"/>
              <a:t>meetings </a:t>
            </a:r>
            <a:r>
              <a:rPr lang="en-US" sz="1400" dirty="0"/>
              <a:t>of the </a:t>
            </a:r>
            <a:r>
              <a:rPr lang="en-US" sz="1400" dirty="0" smtClean="0"/>
              <a:t>Presbytery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Serves </a:t>
            </a:r>
            <a:r>
              <a:rPr lang="en-US" sz="1400" dirty="0"/>
              <a:t>as member of Coordinating </a:t>
            </a:r>
            <a:r>
              <a:rPr lang="en-US" sz="1400" dirty="0" smtClean="0"/>
              <a:t>Team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131" y="2728676"/>
            <a:ext cx="883997" cy="106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319" y="1600142"/>
            <a:ext cx="909622" cy="99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290" y="3925487"/>
            <a:ext cx="951058" cy="1079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05" y="214196"/>
            <a:ext cx="3846909" cy="84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55" y="5763538"/>
            <a:ext cx="4229764" cy="10104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35442" y="3932318"/>
            <a:ext cx="51843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Rev. Brian Hauser, </a:t>
            </a:r>
            <a:r>
              <a:rPr lang="en-US" b="1" dirty="0"/>
              <a:t>P</a:t>
            </a:r>
            <a:r>
              <a:rPr lang="en-US" b="1" dirty="0" smtClean="0"/>
              <a:t>resbytery Vice-Moderator</a:t>
            </a:r>
          </a:p>
          <a:p>
            <a:pPr defTabSz="914301"/>
            <a:r>
              <a:rPr lang="en-US" sz="1500" dirty="0"/>
              <a:t>pastor@mars-up.org</a:t>
            </a:r>
            <a:r>
              <a:rPr lang="en-US" sz="1400" dirty="0"/>
              <a:t>  </a:t>
            </a:r>
            <a:endParaRPr lang="en-US" sz="1400" dirty="0" smtClean="0"/>
          </a:p>
          <a:p>
            <a:pPr defTabSz="914301"/>
            <a:r>
              <a:rPr lang="en-US" sz="1400" dirty="0" smtClean="0"/>
              <a:t>W</a:t>
            </a:r>
            <a:r>
              <a:rPr lang="en-US" sz="1400" dirty="0"/>
              <a:t>: 724-625-1365  C: </a:t>
            </a:r>
            <a:r>
              <a:rPr lang="en-US" sz="1400" dirty="0" smtClean="0"/>
              <a:t>724-689-3412</a:t>
            </a:r>
            <a:r>
              <a:rPr lang="en-US" sz="1400" dirty="0" smtClean="0">
                <a:solidFill>
                  <a:prstClr val="black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Assists </a:t>
            </a:r>
            <a:r>
              <a:rPr lang="en-US" sz="1400" dirty="0"/>
              <a:t>the Presbytery </a:t>
            </a:r>
            <a:r>
              <a:rPr lang="en-US" sz="1400" dirty="0" smtClean="0"/>
              <a:t>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Serves </a:t>
            </a:r>
            <a:r>
              <a:rPr lang="en-US" sz="1400" dirty="0"/>
              <a:t>as member of Coordinating Team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12723" y="5250304"/>
            <a:ext cx="6937551" cy="1416556"/>
            <a:chOff x="5012723" y="5250304"/>
            <a:chExt cx="6937551" cy="14165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89626" y="5250304"/>
              <a:ext cx="3160648" cy="14165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/>
            <a:srcRect r="2267"/>
            <a:stretch/>
          </p:blipFill>
          <p:spPr>
            <a:xfrm>
              <a:off x="6051080" y="5253961"/>
              <a:ext cx="2782527" cy="1412899"/>
            </a:xfrm>
            <a:prstGeom prst="rect">
              <a:avLst/>
            </a:prstGeom>
          </p:spPr>
        </p:pic>
        <p:sp>
          <p:nvSpPr>
            <p:cNvPr id="14" name="Round Diagonal Corner Rectangle 13"/>
            <p:cNvSpPr/>
            <p:nvPr/>
          </p:nvSpPr>
          <p:spPr>
            <a:xfrm>
              <a:off x="6199072" y="5361893"/>
              <a:ext cx="5604238" cy="1219883"/>
            </a:xfrm>
            <a:prstGeom prst="round2DiagRect">
              <a:avLst/>
            </a:prstGeom>
            <a:solidFill>
              <a:srgbClr val="EFF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049D89F-4256-4467-85FC-99162C6EF24D}"/>
                </a:ext>
              </a:extLst>
            </p:cNvPr>
            <p:cNvSpPr txBox="1"/>
            <p:nvPr/>
          </p:nvSpPr>
          <p:spPr>
            <a:xfrm>
              <a:off x="5012723" y="5345587"/>
              <a:ext cx="647483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</a:rPr>
                <a:t>Administrative Support </a:t>
              </a:r>
            </a:p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</a:rPr>
                <a:t>Presbytery staff is glad to be of service! </a:t>
              </a:r>
            </a:p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BEB"/>
                  </a:solidFill>
                  <a:effectLst/>
                  <a:uLnTx/>
                  <a:uFillTx/>
                </a:rPr>
                <a:t>Contact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ABEB"/>
                  </a:solidFill>
                  <a:effectLst/>
                  <a:uLnTx/>
                  <a:uFillTx/>
                </a:rPr>
                <a:t>us if you need assistance.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5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26" y="1489713"/>
            <a:ext cx="1274174" cy="3011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774" y="1451898"/>
            <a:ext cx="1273421" cy="3009423"/>
          </a:xfrm>
          <a:prstGeom prst="rect">
            <a:avLst/>
          </a:prstGeom>
          <a:gradFill flip="none" rotWithShape="1">
            <a:gsLst>
              <a:gs pos="0">
                <a:srgbClr val="DAB342">
                  <a:tint val="66000"/>
                  <a:satMod val="160000"/>
                </a:srgbClr>
              </a:gs>
              <a:gs pos="50000">
                <a:srgbClr val="DAB342">
                  <a:tint val="44500"/>
                  <a:satMod val="160000"/>
                </a:srgbClr>
              </a:gs>
              <a:gs pos="100000">
                <a:srgbClr val="DAB3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264673" y="85003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Congregations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</a:rPr>
              <a:t>Connected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Reach out to your Presbytery Office Staff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ABEB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42D1F-0CE5-4703-AA17-86D4F9FDB6FF}"/>
              </a:ext>
            </a:extLst>
          </p:cNvPr>
          <p:cNvSpPr txBox="1"/>
          <p:nvPr/>
        </p:nvSpPr>
        <p:spPr>
          <a:xfrm>
            <a:off x="1555792" y="1451898"/>
            <a:ext cx="9755599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Barbara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Paff</a:t>
            </a: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Secretary to Executive Presbyter, Officers,                                                                                                               Committees and Units, and Office Coordinator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Handles general inquiries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Schedules for Rev. Dr. Harmon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solidFill>
                  <a:prstClr val="black"/>
                </a:solidFill>
              </a:rPr>
              <a:t>Schedules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Meetings at Presbytery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B8F088-EF2A-401E-BBFA-0A3489940D55}"/>
              </a:ext>
            </a:extLst>
          </p:cNvPr>
          <p:cNvSpPr txBox="1"/>
          <p:nvPr/>
        </p:nvSpPr>
        <p:spPr>
          <a:xfrm>
            <a:off x="1583706" y="3083404"/>
            <a:ext cx="5173579" cy="12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Goossen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Communications Assistant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chrisanngoossen@beaverbutler.org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Produces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Presbytery Weekly Update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e-newsletters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Maintains Presbytery website:  beaverbutler.org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Oversees Resource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D44780-38BC-4BCF-AFBF-1097C56F505F}"/>
              </a:ext>
            </a:extLst>
          </p:cNvPr>
          <p:cNvSpPr txBox="1"/>
          <p:nvPr/>
        </p:nvSpPr>
        <p:spPr>
          <a:xfrm>
            <a:off x="7719068" y="3036710"/>
            <a:ext cx="5522318" cy="149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Mermon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Spencer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Youth Leadership                                                    Connection </a:t>
            </a:r>
            <a:r>
              <a:rPr lang="en-US" sz="1553" b="1" kern="0" dirty="0">
                <a:solidFill>
                  <a:prstClr val="black"/>
                </a:solidFill>
              </a:rPr>
              <a:t>Director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dianamermon@beaverbutler.org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412-915-2097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to start or maintain youth groups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guidance to youth leaders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Plans and oversees Presbytery youth events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3B769-7FDF-4424-8065-582575D01C2F}"/>
              </a:ext>
            </a:extLst>
          </p:cNvPr>
          <p:cNvSpPr txBox="1"/>
          <p:nvPr/>
        </p:nvSpPr>
        <p:spPr>
          <a:xfrm>
            <a:off x="7719068" y="1516136"/>
            <a:ext cx="5711551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Elaine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Nucci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Financial Assistant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accounting@beaverbutler.org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Per Capita and loan payments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Processes mission donations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Treasurer, Elder Lauren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6DD1A0-DF89-4C75-A119-83F4932EB943}"/>
              </a:ext>
            </a:extLst>
          </p:cNvPr>
          <p:cNvSpPr txBox="1"/>
          <p:nvPr/>
        </p:nvSpPr>
        <p:spPr>
          <a:xfrm>
            <a:off x="676353" y="4433975"/>
            <a:ext cx="6162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</a:rPr>
              <a:t>Stay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</a:rPr>
              <a:t>Connected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DAB342"/>
                </a:solidFill>
                <a:effectLst/>
                <a:uLnTx/>
                <a:uFillTx/>
              </a:rPr>
              <a:t>.                                            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Request the weekly e-newsletter!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                                                   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E-mail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ChrisAnn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BEB"/>
                </a:solidFill>
                <a:effectLst/>
                <a:uLnTx/>
                <a:uFillTx/>
              </a:rPr>
              <a:t>! </a:t>
            </a:r>
            <a:r>
              <a:rPr lang="en-US" sz="1600" b="1" kern="0" dirty="0">
                <a:solidFill>
                  <a:srgbClr val="00ABEB"/>
                </a:solidFill>
              </a:rPr>
              <a:t>Chrisanngoossen@beaverbutler.org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ABEB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AB09FD-855C-4E6E-B634-6EB913BE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7051" r="4794" b="6400"/>
          <a:stretch/>
        </p:blipFill>
        <p:spPr>
          <a:xfrm>
            <a:off x="347457" y="1529247"/>
            <a:ext cx="1088056" cy="1365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57A44B-76DD-409C-B939-F99A17E6F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0" t="-2934" r="11959" b="22318"/>
          <a:stretch/>
        </p:blipFill>
        <p:spPr>
          <a:xfrm>
            <a:off x="347457" y="2950042"/>
            <a:ext cx="1109294" cy="1411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012A34-9154-4136-81A3-EFBDE61C90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4233" r="19506" b="29587"/>
          <a:stretch/>
        </p:blipFill>
        <p:spPr>
          <a:xfrm>
            <a:off x="6516680" y="3008133"/>
            <a:ext cx="1165266" cy="1379830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="" xmlns:a16="http://schemas.microsoft.com/office/drawing/2014/main" id="{46265AB6-C843-4A51-8D68-91FD8B6B6E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11112" r="4997" b="36411"/>
          <a:stretch/>
        </p:blipFill>
        <p:spPr>
          <a:xfrm>
            <a:off x="6522199" y="1560283"/>
            <a:ext cx="1101274" cy="1357682"/>
          </a:xfrm>
          <a:prstGeom prst="rect">
            <a:avLst/>
          </a:prstGeom>
        </p:spPr>
      </p:pic>
      <p:sp>
        <p:nvSpPr>
          <p:cNvPr id="29" name="Star: 5 Points 28">
            <a:extLst>
              <a:ext uri="{FF2B5EF4-FFF2-40B4-BE49-F238E27FC236}">
                <a16:creationId xmlns="" xmlns:a16="http://schemas.microsoft.com/office/drawing/2014/main" id="{286079EF-AB19-4488-A494-24D5DB195F81}"/>
              </a:ext>
            </a:extLst>
          </p:cNvPr>
          <p:cNvSpPr/>
          <p:nvPr/>
        </p:nvSpPr>
        <p:spPr>
          <a:xfrm>
            <a:off x="328896" y="4516011"/>
            <a:ext cx="347457" cy="285468"/>
          </a:xfrm>
          <a:prstGeom prst="star5">
            <a:avLst/>
          </a:prstGeom>
          <a:solidFill>
            <a:srgbClr val="DAB342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AB342"/>
                </a:solidFill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85" y="218753"/>
            <a:ext cx="3846909" cy="84132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290802" y="4668663"/>
            <a:ext cx="6688628" cy="2029205"/>
            <a:chOff x="5261646" y="5250303"/>
            <a:chExt cx="6688628" cy="20292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9626" y="5250303"/>
              <a:ext cx="3160648" cy="17908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/>
            <a:srcRect r="2267"/>
            <a:stretch/>
          </p:blipFill>
          <p:spPr>
            <a:xfrm>
              <a:off x="5402004" y="5253961"/>
              <a:ext cx="3431604" cy="1787201"/>
            </a:xfrm>
            <a:prstGeom prst="rect">
              <a:avLst/>
            </a:prstGeom>
          </p:spPr>
        </p:pic>
        <p:sp>
          <p:nvSpPr>
            <p:cNvPr id="33" name="Round Diagonal Corner Rectangle 32"/>
            <p:cNvSpPr/>
            <p:nvPr/>
          </p:nvSpPr>
          <p:spPr>
            <a:xfrm>
              <a:off x="5541134" y="5361893"/>
              <a:ext cx="6262176" cy="1581620"/>
            </a:xfrm>
            <a:prstGeom prst="round2DiagRect">
              <a:avLst/>
            </a:prstGeom>
            <a:solidFill>
              <a:srgbClr val="EFF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049D89F-4256-4467-85FC-99162C6EF24D}"/>
                </a:ext>
              </a:extLst>
            </p:cNvPr>
            <p:cNvSpPr txBox="1"/>
            <p:nvPr/>
          </p:nvSpPr>
          <p:spPr>
            <a:xfrm>
              <a:off x="5261646" y="5278960"/>
              <a:ext cx="647483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ABEB"/>
                  </a:solidFill>
                  <a:effectLst/>
                  <a:uLnTx/>
                  <a:uFillTx/>
                </a:rPr>
                <a:t>Give </a:t>
              </a:r>
              <a:r>
                <a:rPr lang="en-US" sz="2800" b="1" i="1" kern="0" dirty="0" smtClean="0">
                  <a:solidFill>
                    <a:srgbClr val="00ABEB"/>
                  </a:solidFill>
                </a:rPr>
                <a:t>your share.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ABEB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solidFill>
                    <a:srgbClr val="00ABEB"/>
                  </a:solidFill>
                </a:rPr>
                <a:t>Stronger together. Beaver-Butler congregations</a:t>
              </a:r>
            </a:p>
            <a:p>
              <a:pPr lvl="0" algn="r" defTabSz="765671">
                <a:defRPr/>
              </a:pPr>
              <a:r>
                <a:rPr lang="en-US" sz="2400" b="1" kern="0" dirty="0">
                  <a:solidFill>
                    <a:srgbClr val="663300"/>
                  </a:solidFill>
                </a:rPr>
                <a:t>For more information about Per Capita </a:t>
              </a:r>
            </a:p>
            <a:p>
              <a:pPr lvl="0" algn="r" defTabSz="765671">
                <a:defRPr/>
              </a:pPr>
              <a:r>
                <a:rPr lang="en-US" sz="2400" b="1" kern="0" dirty="0">
                  <a:solidFill>
                    <a:srgbClr val="663300"/>
                  </a:solidFill>
                </a:rPr>
                <a:t>call 724-452-7515 or visit beaverbutler.org </a:t>
              </a:r>
              <a:r>
                <a:rPr lang="en-US" sz="2400" kern="0" dirty="0">
                  <a:solidFill>
                    <a:srgbClr val="663300"/>
                  </a:solidFill>
                </a:rPr>
                <a:t> </a:t>
              </a:r>
            </a:p>
            <a:p>
              <a:pPr marL="0" marR="0" lvl="0" indent="0" algn="r" defTabSz="8495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ABEB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92" y="5546669"/>
            <a:ext cx="42309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313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Readett</dc:creator>
  <cp:lastModifiedBy>accounting</cp:lastModifiedBy>
  <cp:revision>45</cp:revision>
  <dcterms:created xsi:type="dcterms:W3CDTF">2021-02-23T01:59:05Z</dcterms:created>
  <dcterms:modified xsi:type="dcterms:W3CDTF">2025-02-08T22:51:25Z</dcterms:modified>
</cp:coreProperties>
</file>