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F2"/>
    <a:srgbClr val="D8B63E"/>
    <a:srgbClr val="DCB244"/>
    <a:srgbClr val="D8B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5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39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6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3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2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6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5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8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8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A5AE-FF49-480C-961F-EED98CAB424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4A5AE-FF49-480C-961F-EED98CAB424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C9839-42D8-4C94-8E80-6FC87F510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9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4639562" y="18930"/>
            <a:ext cx="7377308" cy="6392562"/>
          </a:xfrm>
          <a:prstGeom prst="round2DiagRect">
            <a:avLst/>
          </a:prstGeom>
          <a:gradFill flip="none" rotWithShape="1">
            <a:gsLst>
              <a:gs pos="0">
                <a:srgbClr val="DCB244">
                  <a:tint val="66000"/>
                  <a:satMod val="160000"/>
                </a:srgbClr>
              </a:gs>
              <a:gs pos="50000">
                <a:srgbClr val="DCB244">
                  <a:tint val="44500"/>
                  <a:satMod val="160000"/>
                </a:srgbClr>
              </a:gs>
              <a:gs pos="100000">
                <a:srgbClr val="DCB2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75" y="-317811"/>
            <a:ext cx="5313070" cy="3591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9E74AC-98FE-4E46-9BB5-2E54E4AEA748}"/>
              </a:ext>
            </a:extLst>
          </p:cNvPr>
          <p:cNvSpPr txBox="1"/>
          <p:nvPr/>
        </p:nvSpPr>
        <p:spPr>
          <a:xfrm>
            <a:off x="295959" y="1198636"/>
            <a:ext cx="4150535" cy="5867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AFF2"/>
                </a:solidFill>
                <a:effectLst/>
                <a:uLnTx/>
                <a:uFillTx/>
              </a:rPr>
              <a:t>Congregations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D8B440"/>
                </a:solidFill>
                <a:effectLst/>
                <a:uLnTx/>
                <a:uFillTx/>
              </a:rPr>
              <a:t>Connected</a:t>
            </a: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B25B7F"/>
              </a:solidFill>
              <a:effectLst/>
              <a:uLnTx/>
              <a:uFillTx/>
            </a:endParaRP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AFF2"/>
                </a:solidFill>
                <a:effectLst/>
                <a:uLnTx/>
                <a:uFillTx/>
              </a:rPr>
              <a:t>What is Per Capita? </a:t>
            </a: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 Capita: </a:t>
            </a: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 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annual per </a:t>
            </a: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member 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apportionment                        ($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45.24 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for 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2025) 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that </a:t>
            </a: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funds 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presbytery</a:t>
            </a: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synod, and </a:t>
            </a: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general </a:t>
            </a: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assembly efforts. </a:t>
            </a: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B25B7F"/>
              </a:solidFill>
              <a:effectLst/>
              <a:uLnTx/>
              <a:uFillTx/>
            </a:endParaRP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5916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2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81" y="3505229"/>
            <a:ext cx="4605592" cy="32795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588" y="-165085"/>
            <a:ext cx="2848392" cy="4389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1319" y="3643803"/>
            <a:ext cx="3892386" cy="2975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6164" y="2786619"/>
            <a:ext cx="3919544" cy="857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195" y="301213"/>
            <a:ext cx="2949148" cy="9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9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7339993" y="236996"/>
            <a:ext cx="4563446" cy="4529168"/>
          </a:xfrm>
          <a:prstGeom prst="round2DiagRect">
            <a:avLst/>
          </a:prstGeom>
          <a:gradFill flip="none" rotWithShape="1">
            <a:gsLst>
              <a:gs pos="0">
                <a:srgbClr val="DCB244">
                  <a:tint val="66000"/>
                  <a:satMod val="160000"/>
                </a:srgbClr>
              </a:gs>
              <a:gs pos="50000">
                <a:srgbClr val="DCB244">
                  <a:tint val="44500"/>
                  <a:satMod val="160000"/>
                </a:srgbClr>
              </a:gs>
              <a:gs pos="100000">
                <a:srgbClr val="DCB24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9E74AC-98FE-4E46-9BB5-2E54E4AEA748}"/>
              </a:ext>
            </a:extLst>
          </p:cNvPr>
          <p:cNvSpPr txBox="1"/>
          <p:nvPr/>
        </p:nvSpPr>
        <p:spPr>
          <a:xfrm>
            <a:off x="340339" y="1413087"/>
            <a:ext cx="693777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91663">
              <a:defRPr/>
            </a:pPr>
            <a:r>
              <a:rPr lang="en-US" sz="3200" b="1" kern="0" dirty="0">
                <a:solidFill>
                  <a:srgbClr val="00AFF2"/>
                </a:solidFill>
              </a:rPr>
              <a:t>Congregations</a:t>
            </a:r>
            <a:r>
              <a:rPr lang="en-US" sz="3200" b="1" kern="0" dirty="0">
                <a:solidFill>
                  <a:srgbClr val="606290"/>
                </a:solidFill>
              </a:rPr>
              <a:t> </a:t>
            </a:r>
            <a:r>
              <a:rPr lang="en-US" sz="3200" b="1" kern="0" dirty="0">
                <a:solidFill>
                  <a:srgbClr val="D8B63E"/>
                </a:solidFill>
              </a:rPr>
              <a:t>Connected</a:t>
            </a:r>
          </a:p>
          <a:p>
            <a:pPr defTabSz="591663">
              <a:defRPr/>
            </a:pPr>
            <a:endParaRPr lang="en-US" sz="1400" b="1" kern="0" dirty="0">
              <a:solidFill>
                <a:srgbClr val="B25B7F"/>
              </a:solidFill>
            </a:endParaRPr>
          </a:p>
          <a:p>
            <a:pPr defTabSz="591663">
              <a:defRPr/>
            </a:pPr>
            <a:r>
              <a:rPr lang="en-US" sz="2400" b="1" kern="0" dirty="0">
                <a:solidFill>
                  <a:srgbClr val="00AFF2"/>
                </a:solidFill>
              </a:rPr>
              <a:t>As 1 of </a:t>
            </a:r>
            <a:r>
              <a:rPr lang="en-US" sz="2400" b="1" kern="0" dirty="0" smtClean="0">
                <a:solidFill>
                  <a:srgbClr val="00AFF2"/>
                </a:solidFill>
              </a:rPr>
              <a:t>60 </a:t>
            </a:r>
            <a:r>
              <a:rPr lang="en-US" sz="2400" b="1" kern="0" dirty="0">
                <a:solidFill>
                  <a:srgbClr val="00AFF2"/>
                </a:solidFill>
              </a:rPr>
              <a:t>congregations in Beaver-Butler Presbytery, your </a:t>
            </a:r>
            <a:r>
              <a:rPr lang="en-US" sz="2400" b="1" kern="0" dirty="0" smtClean="0">
                <a:solidFill>
                  <a:srgbClr val="00AFF2"/>
                </a:solidFill>
              </a:rPr>
              <a:t>church is </a:t>
            </a:r>
            <a:r>
              <a:rPr lang="en-US" sz="2400" b="1" kern="0" dirty="0">
                <a:solidFill>
                  <a:srgbClr val="00AFF2"/>
                </a:solidFill>
              </a:rPr>
              <a:t>part of a larger family that is...</a:t>
            </a:r>
          </a:p>
          <a:p>
            <a:pPr defTabSz="591663">
              <a:defRPr/>
            </a:pPr>
            <a:endParaRPr lang="en-US" b="1" kern="0" dirty="0">
              <a:solidFill>
                <a:srgbClr val="B25B7F"/>
              </a:solidFill>
            </a:endParaRPr>
          </a:p>
          <a:p>
            <a:pPr marL="285750" indent="-285750" defTabSz="5916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enabled by shared resources</a:t>
            </a:r>
          </a:p>
          <a:p>
            <a:pPr marL="285750" indent="-285750" defTabSz="5916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strengthened by administrative help </a:t>
            </a:r>
          </a:p>
          <a:p>
            <a:pPr marL="285750" indent="-285750" defTabSz="5916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enlivened through combined ministry </a:t>
            </a:r>
          </a:p>
          <a:p>
            <a:pPr marL="285750" indent="-285750" defTabSz="5916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empowered by valuable training</a:t>
            </a:r>
          </a:p>
          <a:p>
            <a:pPr marL="285750" indent="-285750" defTabSz="5916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assisted through transition</a:t>
            </a:r>
          </a:p>
          <a:p>
            <a:pPr marL="285750" indent="-285750" defTabSz="59166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prstClr val="black"/>
                </a:solidFill>
              </a:rPr>
              <a:t>connected to regional Synod and national PCUSA</a:t>
            </a:r>
            <a:r>
              <a:rPr lang="en-US" sz="2400" kern="0" dirty="0">
                <a:solidFill>
                  <a:prstClr val="black"/>
                </a:solidFill>
              </a:rPr>
              <a:t> </a:t>
            </a:r>
          </a:p>
          <a:p>
            <a:pPr defTabSz="591663">
              <a:defRPr/>
            </a:pPr>
            <a:r>
              <a:rPr lang="en-US" sz="2400" kern="0" dirty="0">
                <a:solidFill>
                  <a:prstClr val="black"/>
                </a:solidFill>
              </a:rPr>
              <a:t>  </a:t>
            </a:r>
          </a:p>
          <a:p>
            <a:pPr defTabSz="591663">
              <a:defRPr/>
            </a:pPr>
            <a:endParaRPr lang="en-US" sz="3600" kern="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268" y="223476"/>
            <a:ext cx="2275872" cy="246225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143" y="258013"/>
            <a:ext cx="2529766" cy="19094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840" y="1645409"/>
            <a:ext cx="2437338" cy="320915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16147" r="1995" b="5565"/>
          <a:stretch/>
        </p:blipFill>
        <p:spPr>
          <a:xfrm>
            <a:off x="9880178" y="2501580"/>
            <a:ext cx="1665896" cy="1996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65" y="367424"/>
            <a:ext cx="2767916" cy="920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8878" y="367424"/>
            <a:ext cx="3328784" cy="729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8109" y="4979498"/>
            <a:ext cx="4923276" cy="137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1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81</Words>
  <Application>Microsoft Office PowerPoint</Application>
  <PresentationFormat>Widescreen</PresentationFormat>
  <Paragraphs>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accounting</dc:creator>
  <cp:lastModifiedBy>accounting</cp:lastModifiedBy>
  <cp:revision>25</cp:revision>
  <dcterms:created xsi:type="dcterms:W3CDTF">2021-03-10T01:50:07Z</dcterms:created>
  <dcterms:modified xsi:type="dcterms:W3CDTF">2025-02-08T23:38:49Z</dcterms:modified>
</cp:coreProperties>
</file>