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62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67EB59-6BE9-4A2F-A77C-0931BE8979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DD715C9-EDD8-45C9-A5CD-CBA9B1AE2A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3F122C7-5A93-494F-84D7-2C1683ECC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834B-A51A-405F-AC6C-3E9E725AE6E1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140C77A-1B1F-44AD-AD3B-20B0D0B41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78AD941-0BD9-4E5A-B1E9-8CA7573EB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B4657-30C5-484C-8B5D-1BBC53D77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11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2416C9-77D9-4DFF-B8F4-A469342E7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AE20DB0-9F89-4FDF-85A9-54BEE9129F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08D7851-6903-494E-B524-A9AF90385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834B-A51A-405F-AC6C-3E9E725AE6E1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22120CA-8385-402D-9F0D-AD5C649BA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4950FFF-89B1-4A25-92E6-FAFE47635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B4657-30C5-484C-8B5D-1BBC53D77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24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52D4E9A-CB6E-48CA-A7F2-06CA0B377E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D2A4647-AFEA-4760-A3E1-6E8CE1F281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7F0E4D6-0E2C-4D18-9031-9E8844842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834B-A51A-405F-AC6C-3E9E725AE6E1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681D807-643A-4C5B-A1CA-B53FAA5A7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5D23C40-BB41-4E61-BFBE-0D0AF6937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B4657-30C5-484C-8B5D-1BBC53D77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859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A337F9F-1484-4F06-BDF2-F62FCD72B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99FE188-5C33-4A9C-9CE4-093D2C1F6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0A453CE-FF60-4A40-901E-134419D18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834B-A51A-405F-AC6C-3E9E725AE6E1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C4D86C3-7676-490C-84AA-6BB2AF503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A2926B1-3644-4792-9129-E3C83799F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B4657-30C5-484C-8B5D-1BBC53D77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120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93A019-5ACA-4CE8-BF7A-B8C00CCBF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6AA6963-3F4D-4461-9665-139A4E847E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17256E8-040F-4404-BFA7-BF8113EB0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834B-A51A-405F-AC6C-3E9E725AE6E1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CD7A719-CF3F-4CBF-A95D-D9AD4A7F8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59BBC26-07C3-4575-BB4A-F9780D992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B4657-30C5-484C-8B5D-1BBC53D77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379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CF09FE5-4779-48CB-A95C-1B7B8487F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08DB131-E867-4B0D-8674-579B2031F9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79FF39D-02FC-4536-8E0D-DAEF9AC96F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FD50970-EE34-451E-BF49-090068465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834B-A51A-405F-AC6C-3E9E725AE6E1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50C5EB7-3ADA-456B-9406-C266805F3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3430729-C3BC-4DCF-9FFE-38BF80AFB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B4657-30C5-484C-8B5D-1BBC53D77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287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10706A-F092-4003-8AA6-30C594E3D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C7662A8-899A-42DC-B140-E9E87E7741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5BF6B07-7C35-4CD2-9FF0-813DBAEE22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EFAB211-575A-4C87-B13D-AF75B979F9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6F4E27B-47EC-4C48-B9B9-74C57F7027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B8074B96-8ACC-495B-8BFB-26AABD61B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834B-A51A-405F-AC6C-3E9E725AE6E1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B09D664-2EA3-4C38-99FE-C6B1E2BF1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E525FC9-C983-4BA1-9AE8-2335B0108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B4657-30C5-484C-8B5D-1BBC53D77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852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9BBBA0-1AC1-4A4A-BE5E-5A19744F4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DF90885-ECFF-4836-8280-4D0DA4C8E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834B-A51A-405F-AC6C-3E9E725AE6E1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EA95D93-9B50-4F92-A892-311E7722E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C1B99B2-ED8C-4886-8564-CB80EE252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B4657-30C5-484C-8B5D-1BBC53D77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496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41659A2-AF9A-4347-89F0-3A4D88FD7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834B-A51A-405F-AC6C-3E9E725AE6E1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6CC3C94-85E1-4E39-90B7-AFBEBF8C1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9D41F96-27EE-4E30-BB1A-FBB2E32F8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B4657-30C5-484C-8B5D-1BBC53D77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902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ADBCCC-D1F9-455D-9AA7-DB4C30FB1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88E7CE8-6786-4EAD-A547-43BF7278A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B887D6A-ECFA-48CE-A478-44427EAEEE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580E101-06AA-43CC-976D-D49CE8E2E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834B-A51A-405F-AC6C-3E9E725AE6E1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14D2110-98C5-4D79-9C8B-1274EC8E2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63E1305-19DF-48BB-B165-CD6DE1A02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B4657-30C5-484C-8B5D-1BBC53D77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746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F52953-063B-465A-91F1-B78184B75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A5214E5-180D-4BEC-B954-BE68D3634C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6EB09F5-4AFE-460F-B081-E77A5B8037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93D2628-9DD4-469C-AE33-69DEBBE4C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834B-A51A-405F-AC6C-3E9E725AE6E1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BA7956C-06F2-47B1-8D12-897D12312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1F8AD78-5CD3-49E3-8A1C-92298B710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B4657-30C5-484C-8B5D-1BBC53D77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343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67188C-E5E7-4AF7-A3FD-8B74A20D4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7C0EFC9-433B-486B-AFFF-22568E411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E51DBCC-FB5D-4FBB-BED6-472B784EAF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7834B-A51A-405F-AC6C-3E9E725AE6E1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C32015-80B4-45BE-9380-14CA09C953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E2CDDDD-FCB9-4480-9E3D-0412A9CA32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B4657-30C5-484C-8B5D-1BBC53D77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113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mailto:cnwpc@zoominternet.net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6.png"/><Relationship Id="rId5" Type="http://schemas.openxmlformats.org/officeDocument/2006/relationships/image" Target="../media/image4.png"/><Relationship Id="rId10" Type="http://schemas.openxmlformats.org/officeDocument/2006/relationships/image" Target="../media/image16.jpeg"/><Relationship Id="rId4" Type="http://schemas.openxmlformats.org/officeDocument/2006/relationships/image" Target="../media/image3.pn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712814FB-4841-4317-BF8E-6B16B7E50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8344" y="5201381"/>
            <a:ext cx="5924631" cy="138279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CE2C0D2C-F75E-4D60-A494-DD19F50DA4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8344" y="1434517"/>
            <a:ext cx="1277098" cy="37351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57EAFB2-643C-47B1-B3D3-43A157175F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118" y="1434517"/>
            <a:ext cx="1291119" cy="42682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105310E-8E66-4520-BB90-C9D9317C103B}"/>
              </a:ext>
            </a:extLst>
          </p:cNvPr>
          <p:cNvSpPr txBox="1"/>
          <p:nvPr/>
        </p:nvSpPr>
        <p:spPr>
          <a:xfrm>
            <a:off x="551753" y="220655"/>
            <a:ext cx="114312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7656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60629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Congregations 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B25B7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Connected                                                                                                                    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B25B7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Reach out to your Executive and Presbytery Officers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72F158C-F8A7-4F4F-86FB-7BBC18A345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673" y="308147"/>
            <a:ext cx="3250682" cy="7827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6D1C795-56D1-4485-AF84-68F0FFE7209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54170" t="12936" r="-1" b="12816"/>
          <a:stretch/>
        </p:blipFill>
        <p:spPr>
          <a:xfrm>
            <a:off x="-1993317" y="5721054"/>
            <a:ext cx="6496677" cy="100988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C58B1335-85DB-4335-B8B8-73AC0F7CE8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264673" y="1227117"/>
            <a:ext cx="11668090" cy="11753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C1ADFE6C-FFF7-4F31-9CBD-B26A31F01585}"/>
              </a:ext>
            </a:extLst>
          </p:cNvPr>
          <p:cNvSpPr txBox="1"/>
          <p:nvPr/>
        </p:nvSpPr>
        <p:spPr>
          <a:xfrm>
            <a:off x="1588451" y="1456841"/>
            <a:ext cx="4800599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7656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Rev. Dr. Tom Harmon, 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Executive Presbyter </a:t>
            </a:r>
          </a:p>
          <a:p>
            <a:pPr marL="0" marR="0" lvl="0" indent="0" defTabSz="7656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executivepresbyter@beaverbutler.org 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724-452-7515</a:t>
            </a:r>
          </a:p>
          <a:p>
            <a:pPr marL="285750" marR="0" lvl="0" indent="-285750" defTabSz="7656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Focuses Presbytery vision and oversees staff and office</a:t>
            </a:r>
          </a:p>
          <a:p>
            <a:pPr marL="285750" marR="0" lvl="0" indent="-285750" defTabSz="7656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Supports Presbytery churches, pastors, and ministries</a:t>
            </a:r>
          </a:p>
          <a:p>
            <a:pPr marL="285750" marR="0" lvl="0" indent="-285750" defTabSz="7656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Encourages development of future church leaders</a:t>
            </a:r>
          </a:p>
          <a:p>
            <a:pPr marL="285750" marR="0" lvl="0" indent="-285750" defTabSz="7656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Engages with community ecumenical partners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85C914EE-E660-4C1C-A151-5A16EB76B28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789" t="1" r="5344" b="14620"/>
          <a:stretch/>
        </p:blipFill>
        <p:spPr>
          <a:xfrm>
            <a:off x="342305" y="1517846"/>
            <a:ext cx="1155332" cy="129532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8502891D-BE99-48AD-A70C-6FFE7E486638}"/>
              </a:ext>
            </a:extLst>
          </p:cNvPr>
          <p:cNvSpPr txBox="1"/>
          <p:nvPr/>
        </p:nvSpPr>
        <p:spPr>
          <a:xfrm>
            <a:off x="1588451" y="2973711"/>
            <a:ext cx="5073208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7656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Rev. 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Randall Kemp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Clow</a:t>
            </a:r>
            <a:r>
              <a:rPr kumimoji="0" lang="en-US" sz="15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Stated Clerk </a:t>
            </a:r>
          </a:p>
          <a:p>
            <a:pPr marL="0" marR="0" lvl="0" indent="0" defTabSz="7656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statedclerk@beaverbutler.org 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724-378-3751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85750" marR="0" lvl="0" indent="-285750" defTabSz="7656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Addresses questions of polity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B559F4F7-3917-4435-8C0A-FA17DC3CB75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3031" y="1479618"/>
            <a:ext cx="1170773" cy="119723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D05A55B5-B084-40E7-A825-CBFC141D3DC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2305" y="4306375"/>
            <a:ext cx="1226932" cy="139639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0ABD070F-9964-4623-8F56-973797BE8061}"/>
              </a:ext>
            </a:extLst>
          </p:cNvPr>
          <p:cNvSpPr txBox="1"/>
          <p:nvPr/>
        </p:nvSpPr>
        <p:spPr>
          <a:xfrm>
            <a:off x="1569237" y="4330842"/>
            <a:ext cx="4969963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7656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Rev. James Steiner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Assistant Stated Clerk </a:t>
            </a:r>
          </a:p>
          <a:p>
            <a:pPr marL="0" marR="0" lvl="0" indent="0" defTabSz="7656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assistantclerk@beaverbutler.org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724-579-4507 </a:t>
            </a:r>
          </a:p>
          <a:p>
            <a:pPr marL="285750" marR="0" lvl="0" indent="-285750" defTabSz="7656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Records Presbytery meeting minutes</a:t>
            </a:r>
          </a:p>
          <a:p>
            <a:pPr marL="285750" marR="0" lvl="0" indent="-285750" defTabSz="7656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Assists Stated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Clerk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434597D4-9402-46AC-A99D-B16C2C7A6540}"/>
              </a:ext>
            </a:extLst>
          </p:cNvPr>
          <p:cNvSpPr txBox="1"/>
          <p:nvPr/>
        </p:nvSpPr>
        <p:spPr>
          <a:xfrm>
            <a:off x="7323804" y="1423868"/>
            <a:ext cx="4704348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7656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Elder Lauren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Cesnales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Treasurer</a:t>
            </a:r>
          </a:p>
          <a:p>
            <a:pPr marL="0" marR="0" lvl="0" indent="0" defTabSz="7656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laurencesnales@beaverbutler.org  724-452-7515 </a:t>
            </a:r>
          </a:p>
          <a:p>
            <a:pPr marL="285750" marR="0" lvl="0" indent="-285750" defTabSz="7656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Provides church treasurer training </a:t>
            </a:r>
          </a:p>
          <a:p>
            <a:pPr marL="285750" marR="0" lvl="0" indent="-285750" defTabSz="7656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Assists churches with financial matters</a:t>
            </a:r>
          </a:p>
          <a:p>
            <a:pPr marL="0" marR="0" lvl="0" indent="0" defTabSz="7656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1" u="none" strike="noStrike" kern="0" cap="none" spc="0" normalizeH="0" baseline="0" noProof="0" dirty="0">
              <a:ln>
                <a:noFill/>
              </a:ln>
              <a:solidFill>
                <a:srgbClr val="B25B7F"/>
              </a:solidFill>
              <a:effectLst/>
              <a:uLnTx/>
              <a:uFillTx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C049D89F-4256-4467-85FC-99162C6EF24D}"/>
              </a:ext>
            </a:extLst>
          </p:cNvPr>
          <p:cNvSpPr txBox="1"/>
          <p:nvPr/>
        </p:nvSpPr>
        <p:spPr>
          <a:xfrm>
            <a:off x="5369072" y="5230257"/>
            <a:ext cx="647483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8495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606290"/>
                </a:solidFill>
                <a:effectLst/>
                <a:uLnTx/>
                <a:uFillTx/>
              </a:rPr>
              <a:t>Administrative Support </a:t>
            </a:r>
          </a:p>
          <a:p>
            <a:pPr marL="0" marR="0" lvl="0" indent="0" algn="r" defTabSz="8495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606290"/>
                </a:solidFill>
                <a:effectLst/>
                <a:uLnTx/>
                <a:uFillTx/>
              </a:rPr>
              <a:t>Presbytery staff is glad to be of service! </a:t>
            </a:r>
          </a:p>
          <a:p>
            <a:pPr marL="0" marR="0" lvl="0" indent="0" algn="r" defTabSz="8495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B25B7F"/>
                </a:solidFill>
                <a:effectLst/>
                <a:uLnTx/>
                <a:uFillTx/>
              </a:rPr>
              <a:t>Contact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B25B7F"/>
                </a:solidFill>
                <a:effectLst/>
                <a:uLnTx/>
                <a:uFillTx/>
              </a:rPr>
              <a:t>us if you need assistance.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3" r="7328" b="18883"/>
          <a:stretch/>
        </p:blipFill>
        <p:spPr>
          <a:xfrm>
            <a:off x="358639" y="2912106"/>
            <a:ext cx="1149291" cy="13247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99071" y="2733665"/>
            <a:ext cx="1018120" cy="114614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325444" y="2640669"/>
            <a:ext cx="635967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Rev. Jamie Fowler</a:t>
            </a:r>
            <a:r>
              <a:rPr lang="en-US" b="1" dirty="0" smtClean="0"/>
              <a:t>, </a:t>
            </a:r>
            <a:r>
              <a:rPr lang="en-US" b="1" dirty="0" smtClean="0"/>
              <a:t>Presbytery Moderator</a:t>
            </a:r>
          </a:p>
          <a:p>
            <a:r>
              <a:rPr lang="en-US" sz="1400" dirty="0"/>
              <a:t>fowler676@gmail.com or </a:t>
            </a:r>
            <a:r>
              <a:rPr lang="en-US" sz="1400" dirty="0" smtClean="0">
                <a:hlinkClick r:id="rId13"/>
              </a:rPr>
              <a:t>cnwpc@zoominternet.net</a:t>
            </a:r>
            <a:endParaRPr lang="en-US" sz="1400" dirty="0" smtClean="0"/>
          </a:p>
          <a:p>
            <a:r>
              <a:rPr lang="en-US" sz="1400" dirty="0" smtClean="0"/>
              <a:t>724-894-2648 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Presides </a:t>
            </a:r>
            <a:r>
              <a:rPr lang="en-US" sz="1400" dirty="0"/>
              <a:t>over </a:t>
            </a:r>
            <a:r>
              <a:rPr lang="en-US" sz="1400" dirty="0" smtClean="0"/>
              <a:t>regular and </a:t>
            </a:r>
            <a:r>
              <a:rPr lang="en-US" sz="1400" dirty="0"/>
              <a:t>called </a:t>
            </a:r>
            <a:r>
              <a:rPr lang="en-US" sz="1400" dirty="0" smtClean="0"/>
              <a:t>meetings </a:t>
            </a:r>
            <a:r>
              <a:rPr lang="en-US" sz="1400" dirty="0"/>
              <a:t>of the </a:t>
            </a:r>
            <a:r>
              <a:rPr lang="en-US" sz="1400" dirty="0" smtClean="0"/>
              <a:t>Presbytery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Serves </a:t>
            </a:r>
            <a:r>
              <a:rPr lang="en-US" sz="1400" dirty="0"/>
              <a:t>as member of Coordinating </a:t>
            </a:r>
            <a:r>
              <a:rPr lang="en-US" sz="1400" dirty="0" smtClean="0"/>
              <a:t>Team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33488" y="3932318"/>
            <a:ext cx="518438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Elder Dennis Krebs</a:t>
            </a:r>
            <a:r>
              <a:rPr lang="en-US" b="1" dirty="0" smtClean="0"/>
              <a:t>, </a:t>
            </a:r>
            <a:r>
              <a:rPr lang="en-US" b="1" dirty="0"/>
              <a:t>P</a:t>
            </a:r>
            <a:r>
              <a:rPr lang="en-US" b="1" dirty="0" smtClean="0"/>
              <a:t>resbytery Vice-Moderator</a:t>
            </a:r>
          </a:p>
          <a:p>
            <a:pPr lvl="0" defTabSz="914301"/>
            <a:r>
              <a:rPr lang="en-US" sz="1500" dirty="0">
                <a:solidFill>
                  <a:prstClr val="black"/>
                </a:solidFill>
              </a:rPr>
              <a:t>denniskrebs64@yahoo.com</a:t>
            </a:r>
            <a:r>
              <a:rPr lang="en-US" sz="1400" dirty="0">
                <a:solidFill>
                  <a:prstClr val="black"/>
                </a:solidFill>
              </a:rPr>
              <a:t>  </a:t>
            </a:r>
            <a:endParaRPr lang="en-US" sz="1400" dirty="0" smtClean="0">
              <a:solidFill>
                <a:prstClr val="black"/>
              </a:solidFill>
            </a:endParaRPr>
          </a:p>
          <a:p>
            <a:pPr lvl="0" defTabSz="914301"/>
            <a:r>
              <a:rPr lang="en-US" sz="1400" dirty="0" smtClean="0">
                <a:solidFill>
                  <a:prstClr val="black"/>
                </a:solidFill>
              </a:rPr>
              <a:t>H</a:t>
            </a:r>
            <a:r>
              <a:rPr lang="en-US" sz="1400" dirty="0">
                <a:solidFill>
                  <a:prstClr val="black"/>
                </a:solidFill>
              </a:rPr>
              <a:t>: 724-336-5770  C: 724-614-6427</a:t>
            </a:r>
            <a:endParaRPr lang="en-US" sz="1400" b="1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Assists </a:t>
            </a:r>
            <a:r>
              <a:rPr lang="en-US" sz="1400" dirty="0"/>
              <a:t>the Presbytery </a:t>
            </a:r>
            <a:r>
              <a:rPr lang="en-US" sz="1400" dirty="0" smtClean="0"/>
              <a:t>Moderator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Serves </a:t>
            </a:r>
            <a:r>
              <a:rPr lang="en-US" sz="1400" dirty="0"/>
              <a:t>as member of Coordinating Team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66132" y="3973529"/>
            <a:ext cx="883997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544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712814FB-4841-4317-BF8E-6B16B7E50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1" y="4665770"/>
            <a:ext cx="6256842" cy="190405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CE2C0D2C-F75E-4D60-A494-DD19F50DA4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6604" y="1488847"/>
            <a:ext cx="1292464" cy="30151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57EAFB2-643C-47B1-B3D3-43A157175F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133" y="1417501"/>
            <a:ext cx="1291119" cy="30151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105310E-8E66-4520-BB90-C9D9317C103B}"/>
              </a:ext>
            </a:extLst>
          </p:cNvPr>
          <p:cNvSpPr txBox="1"/>
          <p:nvPr/>
        </p:nvSpPr>
        <p:spPr>
          <a:xfrm>
            <a:off x="264673" y="118559"/>
            <a:ext cx="114312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7656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606290"/>
                </a:solidFill>
                <a:effectLst/>
                <a:uLnTx/>
                <a:uFillTx/>
              </a:rPr>
              <a:t>Congregations 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B25B7F"/>
                </a:solidFill>
                <a:effectLst/>
                <a:uLnTx/>
                <a:uFillTx/>
              </a:rPr>
              <a:t>Connected                                                                                                                    </a:t>
            </a:r>
            <a:r>
              <a:rPr kumimoji="0" lang="en-US" sz="3000" b="1" i="1" u="none" strike="noStrike" kern="0" cap="none" spc="0" normalizeH="0" baseline="0" noProof="0" dirty="0">
                <a:ln>
                  <a:noFill/>
                </a:ln>
                <a:solidFill>
                  <a:srgbClr val="B25B7F"/>
                </a:solidFill>
                <a:effectLst/>
                <a:uLnTx/>
                <a:uFillTx/>
              </a:rPr>
              <a:t>Reach out to your Presbytery Office Staff 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72F158C-F8A7-4F4F-86FB-7BBC18A345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457" y="160463"/>
            <a:ext cx="3250682" cy="7827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6D1C795-56D1-4485-AF84-68F0FFE7209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54170" r="-1" b="12816"/>
          <a:stretch/>
        </p:blipFill>
        <p:spPr>
          <a:xfrm>
            <a:off x="-1959379" y="5512033"/>
            <a:ext cx="6496677" cy="11858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4842D1F-0CE5-4703-AA17-86D4F9FDB6FF}"/>
              </a:ext>
            </a:extLst>
          </p:cNvPr>
          <p:cNvSpPr txBox="1"/>
          <p:nvPr/>
        </p:nvSpPr>
        <p:spPr>
          <a:xfrm>
            <a:off x="1555792" y="1451898"/>
            <a:ext cx="9755599" cy="149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7656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Barbara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Paff</a:t>
            </a:r>
            <a:r>
              <a:rPr kumimoji="0" lang="en-US" sz="15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Secretary to Executive Presbyter, Officers,                                                                                                               Committees and Units, and Office Coordinator </a:t>
            </a:r>
          </a:p>
          <a:p>
            <a:pPr marL="0" marR="0" lvl="0" indent="0" defTabSz="7656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5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office@beaverbutler.org 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724-452-7515 </a:t>
            </a:r>
          </a:p>
          <a:p>
            <a:pPr marL="0" marR="0" lvl="0" indent="0" defTabSz="7656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Handles general inquiries </a:t>
            </a:r>
          </a:p>
          <a:p>
            <a:pPr marL="285750" marR="0" lvl="0" indent="-285750" defTabSz="7656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Schedules for Rev. Dr. Harmon</a:t>
            </a:r>
          </a:p>
          <a:p>
            <a:pPr marL="285750" marR="0" lvl="0" indent="-285750" defTabSz="7656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kern="0" dirty="0">
                <a:solidFill>
                  <a:prstClr val="black"/>
                </a:solidFill>
              </a:rPr>
              <a:t>Schedules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Meetings at Presbytery Office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BB8F088-EF2A-401E-BBFA-0A3489940D55}"/>
              </a:ext>
            </a:extLst>
          </p:cNvPr>
          <p:cNvSpPr txBox="1"/>
          <p:nvPr/>
        </p:nvSpPr>
        <p:spPr>
          <a:xfrm>
            <a:off x="1583706" y="3083404"/>
            <a:ext cx="5173579" cy="1254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7656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ChrisAnn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Goossen</a:t>
            </a:r>
            <a:r>
              <a:rPr kumimoji="0" lang="en-US" sz="1553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Communications Assistant</a:t>
            </a:r>
          </a:p>
          <a:p>
            <a:pPr marL="0" marR="0" lvl="0" indent="0" defTabSz="7656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5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chrisanngoossen@beaverbutler.org 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724-452-7515 </a:t>
            </a:r>
          </a:p>
          <a:p>
            <a:pPr marL="285750" marR="0" lvl="0" indent="-285750" defTabSz="7656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Produces</a:t>
            </a: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Presbytery Weekly Update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e-newsletters  </a:t>
            </a:r>
          </a:p>
          <a:p>
            <a:pPr marL="285750" marR="0" lvl="0" indent="-285750" defTabSz="7656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Maintains Presbytery website:  beaverbutler.org </a:t>
            </a:r>
          </a:p>
          <a:p>
            <a:pPr marL="285750" marR="0" lvl="0" indent="-285750" defTabSz="7656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Oversees Resource Center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2D44780-38BC-4BCF-AFBF-1097C56F505F}"/>
              </a:ext>
            </a:extLst>
          </p:cNvPr>
          <p:cNvSpPr txBox="1"/>
          <p:nvPr/>
        </p:nvSpPr>
        <p:spPr>
          <a:xfrm>
            <a:off x="7719068" y="3036710"/>
            <a:ext cx="5522318" cy="1493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7656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Diana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Mermon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Spencer</a:t>
            </a:r>
            <a:r>
              <a:rPr kumimoji="0" lang="en-US" sz="1553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Youth Leadership                                                    Connection </a:t>
            </a:r>
            <a:r>
              <a:rPr lang="en-US" sz="1553" b="1" kern="0" dirty="0">
                <a:solidFill>
                  <a:prstClr val="black"/>
                </a:solidFill>
              </a:rPr>
              <a:t>Director</a:t>
            </a:r>
            <a:r>
              <a:rPr kumimoji="0" lang="en-US" sz="1553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</a:t>
            </a:r>
          </a:p>
          <a:p>
            <a:pPr marL="0" marR="0" lvl="0" indent="0" defTabSz="7656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5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dianamermon@beaverbutler.org 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412-915-2097</a:t>
            </a:r>
          </a:p>
          <a:p>
            <a:pPr marL="285750" marR="0" lvl="0" indent="-285750" defTabSz="7656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Assists churches to start or maintain youth groups</a:t>
            </a:r>
          </a:p>
          <a:p>
            <a:pPr marL="285750" marR="0" lvl="0" indent="-285750" defTabSz="7656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Provides guidance to youth leaders  </a:t>
            </a:r>
          </a:p>
          <a:p>
            <a:pPr marL="285750" marR="0" lvl="0" indent="-285750" defTabSz="7656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Plans and oversees Presbytery youth events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863B769-7FDF-4424-8065-582575D01C2F}"/>
              </a:ext>
            </a:extLst>
          </p:cNvPr>
          <p:cNvSpPr txBox="1"/>
          <p:nvPr/>
        </p:nvSpPr>
        <p:spPr>
          <a:xfrm>
            <a:off x="7719068" y="1516136"/>
            <a:ext cx="5711551" cy="147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7656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Elaine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Nucci</a:t>
            </a:r>
            <a:r>
              <a:rPr kumimoji="0" lang="en-US" sz="1553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Financial Assistant </a:t>
            </a:r>
          </a:p>
          <a:p>
            <a:pPr marL="0" marR="0" lvl="0" indent="0" defTabSz="7656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5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accounting@beaverbutler.org 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724-452-7515 </a:t>
            </a:r>
          </a:p>
          <a:p>
            <a:pPr marL="0" marR="0" lvl="0" indent="0" defTabSz="7656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Records Per Capita and loan payments </a:t>
            </a:r>
          </a:p>
          <a:p>
            <a:pPr marL="285750" marR="0" lvl="0" indent="-285750" defTabSz="7656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Processes mission donations </a:t>
            </a:r>
          </a:p>
          <a:p>
            <a:pPr marL="285750" marR="0" lvl="0" indent="-285750" defTabSz="7656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Assists Treasurer, Elder Lauren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Cesnales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</a:p>
          <a:p>
            <a:pPr marL="285750" marR="0" lvl="0" indent="-285750" defTabSz="7656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66DD1A0-DF89-4C75-A119-83F4932EB943}"/>
              </a:ext>
            </a:extLst>
          </p:cNvPr>
          <p:cNvSpPr txBox="1"/>
          <p:nvPr/>
        </p:nvSpPr>
        <p:spPr>
          <a:xfrm>
            <a:off x="718139" y="4545991"/>
            <a:ext cx="61620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30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606290"/>
                </a:solidFill>
                <a:effectLst/>
                <a:uLnTx/>
                <a:uFillTx/>
              </a:rPr>
              <a:t>Stay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606290"/>
                </a:solidFill>
                <a:effectLst/>
                <a:uLnTx/>
                <a:uFillTx/>
              </a:rPr>
              <a:t>Connected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606290"/>
                </a:solidFill>
                <a:effectLst/>
                <a:uLnTx/>
                <a:uFillTx/>
              </a:rPr>
              <a:t>.                                                                     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B25B7F"/>
                </a:solidFill>
                <a:effectLst/>
                <a:uLnTx/>
                <a:uFillTx/>
              </a:rPr>
              <a:t>Request the weekly e-newsletter!     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B25B7F"/>
                </a:solidFill>
                <a:effectLst/>
                <a:uLnTx/>
                <a:uFillTx/>
              </a:rPr>
              <a:t>                                                    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B25B7F"/>
                </a:solidFill>
                <a:effectLst/>
                <a:uLnTx/>
                <a:uFillTx/>
              </a:rPr>
              <a:t>E-mail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B25B7F"/>
                </a:solidFill>
                <a:effectLst/>
                <a:uLnTx/>
                <a:uFillTx/>
              </a:rPr>
              <a:t>ChrisAnn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B25B7F"/>
                </a:solidFill>
                <a:effectLst/>
                <a:uLnTx/>
                <a:uFillTx/>
              </a:rPr>
              <a:t>! </a:t>
            </a:r>
            <a:r>
              <a:rPr lang="en-US" sz="1600" b="1" kern="0" dirty="0">
                <a:solidFill>
                  <a:srgbClr val="B25B7F"/>
                </a:solidFill>
              </a:rPr>
              <a:t>Chrisanngoossen@beaverbutler.org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B25B7F"/>
              </a:solidFill>
              <a:effectLst/>
              <a:uLnTx/>
              <a:uFillTx/>
            </a:endParaRPr>
          </a:p>
          <a:p>
            <a:pPr marL="0" marR="0" lvl="0" indent="0" defTabSz="91430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B25B7F"/>
              </a:solidFill>
              <a:effectLst/>
              <a:uLnTx/>
              <a:uFillTx/>
            </a:endParaRPr>
          </a:p>
          <a:p>
            <a:pPr marL="0" marR="0" lvl="0" indent="0" defTabSz="91430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B25B7F"/>
              </a:solidFill>
              <a:effectLst/>
              <a:uLnTx/>
              <a:uFillTx/>
            </a:endParaRPr>
          </a:p>
          <a:p>
            <a:pPr marL="0" marR="0" lvl="0" indent="0" defTabSz="91430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1AB09FD-855C-4E6E-B634-6EB913BE615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0" t="7051" r="4794" b="6400"/>
          <a:stretch/>
        </p:blipFill>
        <p:spPr>
          <a:xfrm>
            <a:off x="347457" y="1529247"/>
            <a:ext cx="1088056" cy="13655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1E57A44B-76DD-409C-B939-F99A17E6F44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0300" t="-2934" r="11959" b="22318"/>
          <a:stretch/>
        </p:blipFill>
        <p:spPr>
          <a:xfrm>
            <a:off x="347457" y="2950042"/>
            <a:ext cx="1109294" cy="14119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41012A34-9154-4136-81A3-EFBDE61C901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5" t="4233" r="19506" b="29587"/>
          <a:stretch/>
        </p:blipFill>
        <p:spPr>
          <a:xfrm>
            <a:off x="6516680" y="3008133"/>
            <a:ext cx="1165266" cy="1379830"/>
          </a:xfrm>
          <a:prstGeom prst="rect">
            <a:avLst/>
          </a:prstGeom>
        </p:spPr>
      </p:pic>
      <p:pic>
        <p:nvPicPr>
          <p:cNvPr id="16" name="Picture 15" descr="A person smiling for the camera&#10;&#10;Description automatically generated with medium confidence">
            <a:extLst>
              <a:ext uri="{FF2B5EF4-FFF2-40B4-BE49-F238E27FC236}">
                <a16:creationId xmlns="" xmlns:a16="http://schemas.microsoft.com/office/drawing/2014/main" id="{46265AB6-C843-4A51-8D68-91FD8B6B6E2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9" t="11112" r="4997" b="36411"/>
          <a:stretch/>
        </p:blipFill>
        <p:spPr>
          <a:xfrm>
            <a:off x="6522199" y="1560283"/>
            <a:ext cx="1101274" cy="135768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194C1D36-4E62-4783-86C3-0A3BC0722763}"/>
              </a:ext>
            </a:extLst>
          </p:cNvPr>
          <p:cNvSpPr txBox="1"/>
          <p:nvPr/>
        </p:nvSpPr>
        <p:spPr>
          <a:xfrm>
            <a:off x="5548967" y="5720231"/>
            <a:ext cx="61317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7656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606290"/>
                </a:solidFill>
                <a:effectLst/>
                <a:uLnTx/>
                <a:uFillTx/>
              </a:rPr>
              <a:t>For more information about Per Capita </a:t>
            </a:r>
          </a:p>
          <a:p>
            <a:pPr marL="0" marR="0" lvl="0" indent="0" algn="r" defTabSz="7656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606290"/>
                </a:solidFill>
                <a:effectLst/>
                <a:uLnTx/>
                <a:uFillTx/>
              </a:rPr>
              <a:t>call 724-452-7515 or visit beaverbutler.org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60629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0BAB97F7-F7BE-43BF-8747-F1548402A05F}"/>
              </a:ext>
            </a:extLst>
          </p:cNvPr>
          <p:cNvSpPr txBox="1"/>
          <p:nvPr/>
        </p:nvSpPr>
        <p:spPr>
          <a:xfrm>
            <a:off x="5324450" y="4719768"/>
            <a:ext cx="641879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8495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606290"/>
                </a:solidFill>
                <a:effectLst/>
                <a:uLnTx/>
                <a:uFillTx/>
              </a:rPr>
              <a:t>Give your 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606290"/>
                </a:solidFill>
                <a:effectLst/>
                <a:uLnTx/>
                <a:uFillTx/>
              </a:rPr>
              <a:t>share.</a:t>
            </a:r>
            <a:r>
              <a:rPr kumimoji="0" lang="en-US" sz="2800" b="1" i="1" u="none" strike="noStrike" kern="0" cap="none" spc="0" normalizeH="0" noProof="0" dirty="0" smtClean="0">
                <a:ln>
                  <a:noFill/>
                </a:ln>
                <a:solidFill>
                  <a:srgbClr val="606290"/>
                </a:solidFill>
                <a:effectLst/>
                <a:uLnTx/>
                <a:uFillTx/>
              </a:rPr>
              <a:t>                                                     </a:t>
            </a:r>
          </a:p>
          <a:p>
            <a:pPr marL="0" marR="0" lvl="0" indent="0" algn="r" defTabSz="8495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b="1" i="1" kern="0" baseline="0" dirty="0">
              <a:solidFill>
                <a:srgbClr val="606290"/>
              </a:solidFill>
            </a:endParaRPr>
          </a:p>
          <a:p>
            <a:pPr marL="0" marR="0" lvl="0" indent="0" algn="r" defTabSz="8495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B25B7F"/>
                </a:solidFill>
                <a:effectLst/>
                <a:uLnTx/>
                <a:uFillTx/>
              </a:rPr>
              <a:t>Stronger 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B25B7F"/>
                </a:solidFill>
                <a:effectLst/>
                <a:uLnTx/>
                <a:uFillTx/>
              </a:rPr>
              <a:t>together. 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B25B7F"/>
                </a:solidFill>
                <a:effectLst/>
                <a:uLnTx/>
                <a:uFillTx/>
              </a:rPr>
              <a:t>Beaver-Butler 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B25B7F"/>
                </a:solidFill>
                <a:effectLst/>
                <a:uLnTx/>
                <a:uFillTx/>
              </a:rPr>
              <a:t>congregations.  </a:t>
            </a:r>
          </a:p>
        </p:txBody>
      </p:sp>
      <p:sp>
        <p:nvSpPr>
          <p:cNvPr id="29" name="Star: 5 Points 28">
            <a:extLst>
              <a:ext uri="{FF2B5EF4-FFF2-40B4-BE49-F238E27FC236}">
                <a16:creationId xmlns="" xmlns:a16="http://schemas.microsoft.com/office/drawing/2014/main" id="{286079EF-AB19-4488-A494-24D5DB195F81}"/>
              </a:ext>
            </a:extLst>
          </p:cNvPr>
          <p:cNvSpPr/>
          <p:nvPr/>
        </p:nvSpPr>
        <p:spPr>
          <a:xfrm>
            <a:off x="347457" y="4974454"/>
            <a:ext cx="347457" cy="285468"/>
          </a:xfrm>
          <a:prstGeom prst="star5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C58B1335-85DB-4335-B8B8-73AC0F7CE83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V="1">
            <a:off x="325420" y="1173392"/>
            <a:ext cx="11417822" cy="11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4324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310</Words>
  <Application>Microsoft Office PowerPoint</Application>
  <PresentationFormat>Widescreen</PresentationFormat>
  <Paragraphs>60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Readett</dc:creator>
  <cp:lastModifiedBy>accounting</cp:lastModifiedBy>
  <cp:revision>36</cp:revision>
  <dcterms:created xsi:type="dcterms:W3CDTF">2021-02-23T01:59:05Z</dcterms:created>
  <dcterms:modified xsi:type="dcterms:W3CDTF">2024-05-22T00:58:30Z</dcterms:modified>
</cp:coreProperties>
</file>