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290"/>
    <a:srgbClr val="B2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3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A5AE-FF49-480C-961F-EED98CAB424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13" y="210647"/>
            <a:ext cx="2570521" cy="5778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9E74AC-98FE-4E46-9BB5-2E54E4AEA748}"/>
              </a:ext>
            </a:extLst>
          </p:cNvPr>
          <p:cNvSpPr txBox="1"/>
          <p:nvPr/>
        </p:nvSpPr>
        <p:spPr>
          <a:xfrm>
            <a:off x="396374" y="1313099"/>
            <a:ext cx="8959610" cy="720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65671">
              <a:defRPr/>
            </a:pPr>
            <a:r>
              <a:rPr lang="en-US" sz="2000" b="1" i="1" dirty="0" smtClean="0">
                <a:solidFill>
                  <a:srgbClr val="B25B7F"/>
                </a:solidFill>
              </a:rPr>
              <a:t>“</a:t>
            </a:r>
            <a:r>
              <a:rPr lang="en-US" sz="2000" b="1" i="1" dirty="0">
                <a:solidFill>
                  <a:srgbClr val="B25B7F"/>
                </a:solidFill>
              </a:rPr>
              <a:t>Kids need someone to show them the way and help them see that their lives will be better and more fulfilled with Jesus in it</a:t>
            </a:r>
            <a:r>
              <a:rPr lang="en-US" sz="2000" b="1" i="1" dirty="0" smtClean="0">
                <a:solidFill>
                  <a:srgbClr val="B25B7F"/>
                </a:solidFill>
              </a:rPr>
              <a:t>.”   </a:t>
            </a:r>
            <a:r>
              <a:rPr lang="en-US" sz="2000" b="1" dirty="0" smtClean="0">
                <a:solidFill>
                  <a:prstClr val="black"/>
                </a:solidFill>
              </a:rPr>
              <a:t>Diana </a:t>
            </a:r>
            <a:r>
              <a:rPr lang="en-US" sz="2000" b="1" dirty="0" err="1">
                <a:solidFill>
                  <a:prstClr val="black"/>
                </a:solidFill>
              </a:rPr>
              <a:t>Mermon</a:t>
            </a:r>
            <a:r>
              <a:rPr lang="en-US" sz="2000" b="1" dirty="0">
                <a:solidFill>
                  <a:prstClr val="black"/>
                </a:solidFill>
              </a:rPr>
              <a:t> Spencer, Youth Leadership Connection Director, works with Presbytery church youth leaders</a:t>
            </a:r>
            <a:r>
              <a:rPr lang="en-US" sz="2000" b="1" dirty="0" smtClean="0">
                <a:solidFill>
                  <a:prstClr val="black"/>
                </a:solidFill>
              </a:rPr>
              <a:t>. </a:t>
            </a:r>
          </a:p>
          <a:p>
            <a:pPr lvl="0" defTabSz="765671">
              <a:defRPr/>
            </a:pPr>
            <a:endParaRPr lang="en-US" sz="1200" b="1" dirty="0" smtClean="0">
              <a:solidFill>
                <a:srgbClr val="B25B7F"/>
              </a:solidFill>
            </a:endParaRPr>
          </a:p>
          <a:p>
            <a:pPr lvl="0" defTabSz="765671">
              <a:defRPr/>
            </a:pPr>
            <a:r>
              <a:rPr lang="en-US" sz="2800" b="1" dirty="0" smtClean="0">
                <a:solidFill>
                  <a:srgbClr val="B25B7F"/>
                </a:solidFill>
              </a:rPr>
              <a:t>Presbytery Youth </a:t>
            </a:r>
            <a:r>
              <a:rPr lang="en-US" sz="2800" b="1" dirty="0">
                <a:solidFill>
                  <a:srgbClr val="B25B7F"/>
                </a:solidFill>
              </a:rPr>
              <a:t>Leadership Connection </a:t>
            </a:r>
            <a:r>
              <a:rPr lang="en-US" sz="2800" b="1" dirty="0" smtClean="0">
                <a:solidFill>
                  <a:srgbClr val="B25B7F"/>
                </a:solidFill>
              </a:rPr>
              <a:t>Director:</a:t>
            </a:r>
          </a:p>
          <a:p>
            <a:pPr marL="28575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400" b="1" dirty="0" smtClean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Provides </a:t>
            </a:r>
            <a:r>
              <a:rPr lang="en-US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training 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established leaders and to churches that are considering starting a group. Youth groups can be for any age kids, preschool to high school! </a:t>
            </a:r>
          </a:p>
          <a:p>
            <a:pPr marL="28575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Temporarily assists churches with groups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without a youth leader</a:t>
            </a:r>
            <a:endParaRPr lang="en-US" sz="2000" dirty="0">
              <a:solidFill>
                <a:prstClr val="black"/>
              </a:solidFill>
            </a:endParaRPr>
          </a:p>
          <a:p>
            <a:pPr marL="28575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Fosters the growth of youth leaders </a:t>
            </a:r>
            <a:r>
              <a:rPr lang="en-US" sz="2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by building relationships with pastors and lay people as they engage in youth ministry throughout the presbytery</a:t>
            </a:r>
          </a:p>
          <a:p>
            <a:pPr marL="28575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Encourages and provides coordination for youth and youth leaders to participate in conferences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such as Presbyterian Youth </a:t>
            </a:r>
            <a:r>
              <a:rPr lang="en-US" sz="2000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Triennium</a:t>
            </a:r>
          </a:p>
          <a:p>
            <a:pPr marL="28575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Helps </a:t>
            </a:r>
            <a:r>
              <a:rPr lang="en-US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plan and organize youth group events 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foster a community for youth leaders and youth to connect with other groups 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765671">
              <a:defRPr/>
            </a:pPr>
            <a:endParaRPr lang="en-US" sz="2000" b="1" kern="0" dirty="0">
              <a:solidFill>
                <a:prstClr val="black"/>
              </a:solidFill>
            </a:endParaRPr>
          </a:p>
          <a:p>
            <a:pPr defTabSz="591663"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  </a:t>
            </a:r>
            <a:endParaRPr lang="en-US" sz="2400" kern="0" dirty="0">
              <a:solidFill>
                <a:prstClr val="black"/>
              </a:solidFill>
            </a:endParaRPr>
          </a:p>
          <a:p>
            <a:pPr defTabSz="591663">
              <a:defRPr/>
            </a:pPr>
            <a:endParaRPr lang="en-US" sz="3600" kern="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099" t="-3432" r="2137" b="3432"/>
          <a:stretch/>
        </p:blipFill>
        <p:spPr>
          <a:xfrm>
            <a:off x="345317" y="55540"/>
            <a:ext cx="3494095" cy="118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695" y="5717687"/>
            <a:ext cx="2761338" cy="692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32434" y="390653"/>
            <a:ext cx="1990678" cy="2387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16868" y="2713182"/>
            <a:ext cx="189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</a:rPr>
              <a:t>            </a:t>
            </a:r>
            <a:r>
              <a:rPr lang="en-US" sz="1400" b="1" i="1" dirty="0" smtClean="0">
                <a:solidFill>
                  <a:prstClr val="black"/>
                </a:solidFill>
              </a:rPr>
              <a:t>Glow Party </a:t>
            </a:r>
            <a:endParaRPr lang="en-US" sz="1400" b="1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9412" y="210647"/>
            <a:ext cx="6260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1663">
              <a:defRPr/>
            </a:pPr>
            <a:r>
              <a:rPr lang="en-US" sz="3200" b="1" kern="0" dirty="0">
                <a:solidFill>
                  <a:srgbClr val="606290"/>
                </a:solidFill>
              </a:rPr>
              <a:t>Congregations </a:t>
            </a:r>
            <a:r>
              <a:rPr lang="en-US" sz="3200" b="1" kern="0" dirty="0">
                <a:solidFill>
                  <a:srgbClr val="B25B7F"/>
                </a:solidFill>
              </a:rPr>
              <a:t>Connected</a:t>
            </a:r>
            <a:r>
              <a:rPr lang="en-US" sz="3200" b="1" kern="0" dirty="0">
                <a:solidFill>
                  <a:srgbClr val="606290"/>
                </a:solidFill>
              </a:rPr>
              <a:t> </a:t>
            </a:r>
          </a:p>
          <a:p>
            <a:pPr defTabSz="591663">
              <a:defRPr/>
            </a:pPr>
            <a:r>
              <a:rPr lang="en-US" sz="3200" b="1" kern="0" dirty="0" smtClean="0">
                <a:solidFill>
                  <a:srgbClr val="606290"/>
                </a:solidFill>
              </a:rPr>
              <a:t>             Youth Ministry Support </a:t>
            </a:r>
            <a:endParaRPr lang="en-US" sz="3200" b="1" kern="0" dirty="0">
              <a:solidFill>
                <a:srgbClr val="6062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3732" y="3099862"/>
            <a:ext cx="25758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06290"/>
                </a:solidFill>
              </a:rPr>
              <a:t>Give your share.</a:t>
            </a:r>
          </a:p>
          <a:p>
            <a:pPr algn="ctr"/>
            <a:endParaRPr lang="en-US" sz="800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srgbClr val="B25B7F"/>
                </a:solidFill>
              </a:rPr>
              <a:t>Stronger together.</a:t>
            </a:r>
          </a:p>
          <a:p>
            <a:pPr algn="ctr"/>
            <a:r>
              <a:rPr lang="en-US" b="1" dirty="0" smtClean="0">
                <a:solidFill>
                  <a:srgbClr val="B25B7F"/>
                </a:solidFill>
              </a:rPr>
              <a:t>Beaver-Butler Congregations. </a:t>
            </a:r>
          </a:p>
          <a:p>
            <a:pPr algn="ctr"/>
            <a:endParaRPr lang="en-US" sz="800" dirty="0">
              <a:solidFill>
                <a:prstClr val="black"/>
              </a:solidFill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For more about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Per Capita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c</a:t>
            </a:r>
            <a:r>
              <a:rPr lang="en-US" sz="1600" dirty="0" smtClean="0">
                <a:solidFill>
                  <a:prstClr val="black"/>
                </a:solidFill>
              </a:rPr>
              <a:t>all: 724-452-7515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v</a:t>
            </a:r>
            <a:r>
              <a:rPr lang="en-US" sz="1600" dirty="0" smtClean="0">
                <a:solidFill>
                  <a:prstClr val="black"/>
                </a:solidFill>
              </a:rPr>
              <a:t>isit: Beaverbutler.org</a:t>
            </a:r>
          </a:p>
        </p:txBody>
      </p:sp>
    </p:spTree>
    <p:extLst>
      <p:ext uri="{BB962C8B-B14F-4D97-AF65-F5344CB8AC3E}">
        <p14:creationId xmlns:p14="http://schemas.microsoft.com/office/powerpoint/2010/main" val="43308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235" y="271345"/>
            <a:ext cx="2397721" cy="62616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9E74AC-98FE-4E46-9BB5-2E54E4AEA748}"/>
              </a:ext>
            </a:extLst>
          </p:cNvPr>
          <p:cNvSpPr txBox="1"/>
          <p:nvPr/>
        </p:nvSpPr>
        <p:spPr>
          <a:xfrm>
            <a:off x="295959" y="1198636"/>
            <a:ext cx="11062285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2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394" y="489222"/>
            <a:ext cx="1947504" cy="1731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23394" y="2250637"/>
            <a:ext cx="2145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65671">
              <a:defRPr/>
            </a:pPr>
            <a:r>
              <a:rPr lang="en-US" sz="1400" b="1" i="1" dirty="0" smtClean="0"/>
              <a:t>Live</a:t>
            </a:r>
            <a:r>
              <a:rPr lang="en-US" sz="1400" dirty="0" smtClean="0"/>
              <a:t> </a:t>
            </a:r>
            <a:r>
              <a:rPr lang="en-US" sz="1400" b="1" i="1" dirty="0"/>
              <a:t>Stations of the Cross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627" y="1386595"/>
            <a:ext cx="8997103" cy="272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65671">
              <a:defRPr/>
            </a:pPr>
            <a:r>
              <a:rPr lang="en-US" sz="2800" b="1" dirty="0">
                <a:solidFill>
                  <a:srgbClr val="B25B7F"/>
                </a:solidFill>
              </a:rPr>
              <a:t>Presbytery Youth Leadership Connection </a:t>
            </a:r>
            <a:r>
              <a:rPr lang="en-US" sz="2800" b="1" dirty="0" smtClean="0">
                <a:solidFill>
                  <a:srgbClr val="B25B7F"/>
                </a:solidFill>
              </a:rPr>
              <a:t>Director </a:t>
            </a:r>
            <a:r>
              <a:rPr lang="en-US" sz="2000" b="1" dirty="0" smtClean="0">
                <a:solidFill>
                  <a:srgbClr val="B25B7F"/>
                </a:solidFill>
              </a:rPr>
              <a:t>(</a:t>
            </a:r>
            <a:r>
              <a:rPr lang="en-US" sz="2000" b="1" dirty="0" err="1" smtClean="0">
                <a:solidFill>
                  <a:srgbClr val="B25B7F"/>
                </a:solidFill>
              </a:rPr>
              <a:t>con’t</a:t>
            </a:r>
            <a:r>
              <a:rPr lang="en-US" sz="2000" b="1" dirty="0" smtClean="0">
                <a:solidFill>
                  <a:srgbClr val="B25B7F"/>
                </a:solidFill>
              </a:rPr>
              <a:t>)</a:t>
            </a:r>
            <a:r>
              <a:rPr lang="en-US" sz="2800" b="1" dirty="0" smtClean="0">
                <a:solidFill>
                  <a:srgbClr val="B25B7F"/>
                </a:solidFill>
              </a:rPr>
              <a:t>:</a:t>
            </a:r>
          </a:p>
          <a:p>
            <a:pPr lvl="0" defTabSz="765671">
              <a:defRPr/>
            </a:pPr>
            <a:endParaRPr lang="en-US" sz="800" b="1" dirty="0">
              <a:solidFill>
                <a:srgbClr val="B25B7F"/>
              </a:solidFill>
            </a:endParaRPr>
          </a:p>
          <a:p>
            <a:pPr marL="285750" lvl="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Comes </a:t>
            </a:r>
            <a:r>
              <a:rPr lang="en-US" sz="2000" b="1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to youth group as a guest youth group leader</a:t>
            </a:r>
            <a:r>
              <a:rPr lang="en-US" sz="20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to provide games and lessons, including special family events like “Family Feud” and trivia nights</a:t>
            </a:r>
            <a:endParaRPr lang="en-US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30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Coordinates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Presbytery-wide events: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annual scavenger hunt held in various places in Allegheny,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Butler and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Beaver counties, prayer stations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glow parties, dances, talent shows, bands, Christian tailgate parties for local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teams, and Easter Stations of the Cross – an interactive Easter experience with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template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2115" y="2895727"/>
            <a:ext cx="25758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06290"/>
                </a:solidFill>
              </a:rPr>
              <a:t>Give your share.</a:t>
            </a:r>
          </a:p>
          <a:p>
            <a:pPr algn="ctr"/>
            <a:endParaRPr lang="en-US" sz="800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srgbClr val="B25B7F"/>
                </a:solidFill>
              </a:rPr>
              <a:t>Stronger together.</a:t>
            </a:r>
          </a:p>
          <a:p>
            <a:pPr algn="ctr"/>
            <a:r>
              <a:rPr lang="en-US" b="1" dirty="0" smtClean="0">
                <a:solidFill>
                  <a:srgbClr val="B25B7F"/>
                </a:solidFill>
              </a:rPr>
              <a:t>Beaver-Butler Congregations. </a:t>
            </a:r>
          </a:p>
          <a:p>
            <a:pPr algn="ctr"/>
            <a:endParaRPr lang="en-US" sz="800" dirty="0">
              <a:solidFill>
                <a:prstClr val="black"/>
              </a:solidFill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For more about 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Per Capita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c</a:t>
            </a:r>
            <a:r>
              <a:rPr lang="en-US" sz="1600" dirty="0" smtClean="0">
                <a:solidFill>
                  <a:prstClr val="black"/>
                </a:solidFill>
              </a:rPr>
              <a:t>all: 724-452-7515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v</a:t>
            </a:r>
            <a:r>
              <a:rPr lang="en-US" sz="1600" dirty="0" smtClean="0">
                <a:solidFill>
                  <a:prstClr val="black"/>
                </a:solidFill>
              </a:rPr>
              <a:t>isit: Beaverbutler.org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165" y="5838038"/>
            <a:ext cx="2761727" cy="6950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6519" y="268136"/>
            <a:ext cx="6260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1663">
              <a:defRPr/>
            </a:pPr>
            <a:r>
              <a:rPr lang="en-US" sz="3200" b="1" kern="0" dirty="0">
                <a:solidFill>
                  <a:srgbClr val="606290"/>
                </a:solidFill>
              </a:rPr>
              <a:t>Congregations </a:t>
            </a:r>
            <a:r>
              <a:rPr lang="en-US" sz="3200" b="1" kern="0" dirty="0">
                <a:solidFill>
                  <a:srgbClr val="B25B7F"/>
                </a:solidFill>
              </a:rPr>
              <a:t>Connected</a:t>
            </a:r>
            <a:r>
              <a:rPr lang="en-US" sz="3200" b="1" kern="0" dirty="0">
                <a:solidFill>
                  <a:srgbClr val="606290"/>
                </a:solidFill>
              </a:rPr>
              <a:t> </a:t>
            </a:r>
          </a:p>
          <a:p>
            <a:pPr defTabSz="591663">
              <a:defRPr/>
            </a:pPr>
            <a:r>
              <a:rPr lang="en-US" sz="3200" b="1" kern="0" dirty="0" smtClean="0">
                <a:solidFill>
                  <a:srgbClr val="606290"/>
                </a:solidFill>
              </a:rPr>
              <a:t>             Youth Ministry Support </a:t>
            </a:r>
            <a:endParaRPr lang="en-US" sz="3200" b="1" kern="0" dirty="0">
              <a:solidFill>
                <a:srgbClr val="60629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52" y="130535"/>
            <a:ext cx="3493311" cy="118272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78235" y="4320107"/>
            <a:ext cx="9299715" cy="425850"/>
            <a:chOff x="233708" y="3884869"/>
            <a:chExt cx="9299715" cy="425850"/>
          </a:xfrm>
        </p:grpSpPr>
        <p:sp>
          <p:nvSpPr>
            <p:cNvPr id="19" name="TextBox 18"/>
            <p:cNvSpPr txBox="1"/>
            <p:nvPr/>
          </p:nvSpPr>
          <p:spPr>
            <a:xfrm>
              <a:off x="233708" y="3884869"/>
              <a:ext cx="92997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7656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B25B7F"/>
                  </a:solidFill>
                  <a:effectLst/>
                  <a:uLnTx/>
                  <a:uFillTx/>
                </a:rPr>
                <a:t>Stay Connected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with Beaver Butler Presbytery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Youth: 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     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calendar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&amp; announcements  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4449" y="3884869"/>
              <a:ext cx="425854" cy="42585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95959" y="4802700"/>
            <a:ext cx="9498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For Leaders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Beaver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Butler Presbytery: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bulletin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boards,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activities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games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crafts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Contact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Diana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Mermon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 Spencer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dianamermon@beaverbutler.org or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412-915-2097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783" y="4794363"/>
            <a:ext cx="450392" cy="4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334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accounting</dc:creator>
  <cp:lastModifiedBy>accounting</cp:lastModifiedBy>
  <cp:revision>36</cp:revision>
  <dcterms:created xsi:type="dcterms:W3CDTF">2021-03-10T01:50:07Z</dcterms:created>
  <dcterms:modified xsi:type="dcterms:W3CDTF">2022-05-31T23:48:19Z</dcterms:modified>
</cp:coreProperties>
</file>